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130048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mj-lt"/>
        <a:ea typeface="+mj-ea"/>
        <a:cs typeface="+mj-cs"/>
        <a:sym typeface="Calibri"/>
      </a:defRPr>
    </a:lvl1pPr>
    <a:lvl2pPr marL="0" marR="0" indent="457200" algn="l" defTabSz="130048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130048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130048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130048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130048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130048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130048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130048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mj-lt"/>
        <a:ea typeface="+mj-ea"/>
        <a:cs typeface="+mj-cs"/>
        <a:sym typeface="Calibri"/>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FD7E7"/>
          </a:solidFill>
        </a:fill>
      </a:tcStyle>
    </a:wholeTbl>
    <a:band2H>
      <a:tcTxStyle/>
      <a:tcStyle>
        <a:tcBdr/>
        <a:fill>
          <a:solidFill>
            <a:srgbClr val="E8ECF4"/>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508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508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EE7D0"/>
          </a:solidFill>
        </a:fill>
      </a:tcStyle>
    </a:wholeTbl>
    <a:band2H>
      <a:tcTxStyle/>
      <a:tcStyle>
        <a:tcBdr/>
        <a:fill>
          <a:solidFill>
            <a:srgbClr val="EFF3E9"/>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508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508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CDCCE"/>
          </a:solidFill>
        </a:fill>
      </a:tcStyle>
    </a:wholeTbl>
    <a:band2H>
      <a:tcTxStyle/>
      <a:tcStyle>
        <a:tcBdr/>
        <a:fill>
          <a:solidFill>
            <a:srgbClr val="FDEEE8"/>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508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508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aj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000000"/>
        </a:fontRef>
        <a:srgbClr val="000000"/>
      </a:tcTxStyle>
      <a:tcStyle>
        <a:tcBdr>
          <a:left>
            <a:ln w="12700" cap="flat">
              <a:noFill/>
              <a:miter lim="400000"/>
            </a:ln>
          </a:left>
          <a:right>
            <a:ln w="12700" cap="flat">
              <a:noFill/>
              <a:miter lim="400000"/>
            </a:ln>
          </a:right>
          <a:top>
            <a:ln w="635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aj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508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508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635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 styleId="{8F44A2F1-9E1F-4B54-A3A2-5F16C0AD49E2}" styleName="">
    <a:tblBg/>
    <a:wholeTbl>
      <a:tcTxStyle b="off" i="off">
        <a:font>
          <a:latin typeface="Verdana"/>
          <a:ea typeface="Verdana"/>
          <a:cs typeface="Verdana"/>
        </a:font>
        <a:srgbClr val="000000"/>
      </a:tcTxStyle>
      <a:tcStyle>
        <a:tcBdr>
          <a:left>
            <a:ln w="12700" cap="flat">
              <a:solidFill>
                <a:srgbClr val="C6D9F1"/>
              </a:solidFill>
              <a:prstDash val="solid"/>
              <a:round/>
            </a:ln>
          </a:left>
          <a:right>
            <a:ln w="12700" cap="flat">
              <a:solidFill>
                <a:srgbClr val="C6D9F1"/>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C6D9F1"/>
              </a:solidFill>
              <a:prstDash val="solid"/>
              <a:round/>
            </a:ln>
          </a:insideV>
        </a:tcBdr>
        <a:fill>
          <a:solidFill>
            <a:srgbClr val="C6D9F1"/>
          </a:solidFill>
        </a:fill>
      </a:tcStyle>
    </a:wholeTbl>
    <a:band2H>
      <a:tcTxStyle/>
      <a:tcStyle>
        <a:tcBdr/>
        <a:fill>
          <a:solidFill>
            <a:srgbClr val="E8ECF4"/>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508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508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0"/>
    <p:restoredTop sz="94674"/>
  </p:normalViewPr>
  <p:slideViewPr>
    <p:cSldViewPr snapToGrid="0" snapToObjects="1">
      <p:cViewPr varScale="1">
        <p:scale>
          <a:sx n="49" d="100"/>
          <a:sy n="49" d="100"/>
        </p:scale>
        <p:origin x="354" y="4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18"/>
  <c:chart>
    <c:title>
      <c:tx>
        <c:rich>
          <a:bodyPr rot="0"/>
          <a:lstStyle/>
          <a:p>
            <a:pPr>
              <a:defRPr sz="1600" b="1" i="0" u="none" strike="noStrike">
                <a:solidFill>
                  <a:srgbClr val="005DAA"/>
                </a:solidFill>
                <a:latin typeface="Verdana"/>
              </a:defRPr>
            </a:pPr>
            <a:r>
              <a:rPr lang="en-US" sz="1600" b="1" i="0" u="none" strike="noStrike">
                <a:solidFill>
                  <a:srgbClr val="005DAA"/>
                </a:solidFill>
                <a:latin typeface="Verdana"/>
              </a:rPr>
              <a:t>Forward Curve</a:t>
            </a:r>
          </a:p>
        </c:rich>
      </c:tx>
      <c:layout>
        <c:manualLayout>
          <c:xMode val="edge"/>
          <c:yMode val="edge"/>
          <c:x val="0.32710499999999998"/>
          <c:y val="0"/>
          <c:w val="0.34579100000000002"/>
          <c:h val="0.21765399999999999"/>
        </c:manualLayout>
      </c:layout>
      <c:overlay val="1"/>
      <c:spPr>
        <a:noFill/>
        <a:effectLst/>
      </c:spPr>
    </c:title>
    <c:autoTitleDeleted val="0"/>
    <c:plotArea>
      <c:layout>
        <c:manualLayout>
          <c:layoutTarget val="inner"/>
          <c:xMode val="edge"/>
          <c:yMode val="edge"/>
          <c:x val="7.5109400000000007E-2"/>
          <c:y val="0.21765399999999999"/>
          <c:w val="0.91989100000000001"/>
          <c:h val="0.68048399999999998"/>
        </c:manualLayout>
      </c:layout>
      <c:lineChart>
        <c:grouping val="standard"/>
        <c:varyColors val="0"/>
        <c:ser>
          <c:idx val="0"/>
          <c:order val="0"/>
          <c:tx>
            <c:strRef>
              <c:f>Sheet1!$A$2</c:f>
              <c:strCache>
                <c:ptCount val="1"/>
                <c:pt idx="0">
                  <c:v>21-Feb-2018</c:v>
                </c:pt>
              </c:strCache>
            </c:strRef>
          </c:tx>
          <c:spPr>
            <a:ln w="28575" cap="rnd">
              <a:solidFill>
                <a:srgbClr val="6CADDF"/>
              </a:solidFill>
              <a:prstDash val="solid"/>
              <a:round/>
            </a:ln>
            <a:effectLst/>
          </c:spPr>
          <c:marker>
            <c:symbol val="triangle"/>
            <c:size val="13"/>
            <c:spPr>
              <a:solidFill>
                <a:srgbClr val="6CADDF"/>
              </a:solidFill>
              <a:ln w="9525" cap="flat">
                <a:solidFill>
                  <a:srgbClr val="6CADDF"/>
                </a:solidFill>
                <a:prstDash val="solid"/>
                <a:round/>
              </a:ln>
              <a:effectLst/>
            </c:spPr>
          </c:marker>
          <c:dLbls>
            <c:numFmt formatCode="0.####" sourceLinked="0"/>
            <c:spPr>
              <a:noFill/>
              <a:ln>
                <a:noFill/>
              </a:ln>
              <a:effectLst/>
            </c:spPr>
            <c:txPr>
              <a:bodyPr/>
              <a:lstStyle/>
              <a:p>
                <a:pPr>
                  <a:defRPr sz="1000" b="1" i="0" u="none" strike="noStrike">
                    <a:solidFill>
                      <a:srgbClr val="4D4D4D"/>
                    </a:solidFill>
                    <a:latin typeface="Verdana"/>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Sheet1!$B$1:$D$1</c:f>
              <c:strCache>
                <c:ptCount val="3"/>
                <c:pt idx="0">
                  <c:v>M0</c:v>
                </c:pt>
                <c:pt idx="1">
                  <c:v>M1</c:v>
                </c:pt>
                <c:pt idx="2">
                  <c:v>M2</c:v>
                </c:pt>
              </c:strCache>
            </c:strRef>
          </c:cat>
          <c:val>
            <c:numRef>
              <c:f>Sheet1!$B$2:$D$2</c:f>
              <c:numCache>
                <c:formatCode>General</c:formatCode>
                <c:ptCount val="3"/>
                <c:pt idx="0">
                  <c:v>77.7</c:v>
                </c:pt>
                <c:pt idx="1">
                  <c:v>77.900000000000006</c:v>
                </c:pt>
                <c:pt idx="2">
                  <c:v>77.2</c:v>
                </c:pt>
              </c:numCache>
            </c:numRef>
          </c:val>
          <c:smooth val="0"/>
          <c:extLst>
            <c:ext xmlns:c16="http://schemas.microsoft.com/office/drawing/2014/chart" uri="{C3380CC4-5D6E-409C-BE32-E72D297353CC}">
              <c16:uniqueId val="{00000000-0D71-4292-81FF-2BB89BF5C5CE}"/>
            </c:ext>
          </c:extLst>
        </c:ser>
        <c:dLbls>
          <c:showLegendKey val="0"/>
          <c:showVal val="0"/>
          <c:showCatName val="0"/>
          <c:showSerName val="0"/>
          <c:showPercent val="0"/>
          <c:showBubbleSize val="0"/>
        </c:dLbls>
        <c:marker val="1"/>
        <c:smooth val="0"/>
        <c:axId val="1053510320"/>
        <c:axId val="1053512368"/>
      </c:lineChart>
      <c:catAx>
        <c:axId val="1053510320"/>
        <c:scaling>
          <c:orientation val="minMax"/>
        </c:scaling>
        <c:delete val="0"/>
        <c:axPos val="b"/>
        <c:numFmt formatCode="General" sourceLinked="0"/>
        <c:majorTickMark val="none"/>
        <c:minorTickMark val="none"/>
        <c:tickLblPos val="low"/>
        <c:spPr>
          <a:ln w="12700" cap="flat">
            <a:solidFill>
              <a:srgbClr val="D9D9D9"/>
            </a:solidFill>
            <a:prstDash val="solid"/>
            <a:round/>
          </a:ln>
        </c:spPr>
        <c:txPr>
          <a:bodyPr rot="0"/>
          <a:lstStyle/>
          <a:p>
            <a:pPr>
              <a:defRPr sz="1000" b="0" i="0" u="none" strike="noStrike">
                <a:solidFill>
                  <a:srgbClr val="282828"/>
                </a:solidFill>
                <a:latin typeface="Verdana"/>
              </a:defRPr>
            </a:pPr>
            <a:endParaRPr lang="en-US"/>
          </a:p>
        </c:txPr>
        <c:crossAx val="1053512368"/>
        <c:crosses val="autoZero"/>
        <c:auto val="1"/>
        <c:lblAlgn val="ctr"/>
        <c:lblOffset val="100"/>
        <c:noMultiLvlLbl val="1"/>
      </c:catAx>
      <c:valAx>
        <c:axId val="1053512368"/>
        <c:scaling>
          <c:orientation val="minMax"/>
        </c:scaling>
        <c:delete val="0"/>
        <c:axPos val="l"/>
        <c:majorGridlines>
          <c:spPr>
            <a:ln w="12700" cap="flat">
              <a:solidFill>
                <a:srgbClr val="D9D9D9"/>
              </a:solidFill>
              <a:prstDash val="solid"/>
              <a:round/>
            </a:ln>
          </c:spPr>
        </c:majorGridlines>
        <c:numFmt formatCode="0.####" sourceLinked="0"/>
        <c:majorTickMark val="none"/>
        <c:minorTickMark val="none"/>
        <c:tickLblPos val="nextTo"/>
        <c:spPr>
          <a:ln w="12700" cap="flat">
            <a:noFill/>
            <a:prstDash val="solid"/>
            <a:round/>
          </a:ln>
        </c:spPr>
        <c:txPr>
          <a:bodyPr rot="0"/>
          <a:lstStyle/>
          <a:p>
            <a:pPr>
              <a:defRPr sz="1000" b="0" i="0" u="none" strike="noStrike">
                <a:solidFill>
                  <a:srgbClr val="282828"/>
                </a:solidFill>
                <a:latin typeface="Calibri"/>
              </a:defRPr>
            </a:pPr>
            <a:endParaRPr lang="en-US"/>
          </a:p>
        </c:txPr>
        <c:crossAx val="1053510320"/>
        <c:crosses val="autoZero"/>
        <c:crossBetween val="between"/>
        <c:majorUnit val="0.2"/>
        <c:minorUnit val="0.1"/>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18"/>
  <c:chart>
    <c:title>
      <c:tx>
        <c:rich>
          <a:bodyPr rot="0"/>
          <a:lstStyle/>
          <a:p>
            <a:pPr>
              <a:defRPr sz="1600" b="1" i="0" u="none" strike="noStrike">
                <a:solidFill>
                  <a:srgbClr val="003F82"/>
                </a:solidFill>
                <a:latin typeface="Verdana"/>
              </a:defRPr>
            </a:pPr>
            <a:r>
              <a:rPr lang="en-US" sz="1600" b="1" i="0" u="none" strike="noStrike">
                <a:solidFill>
                  <a:srgbClr val="003F82"/>
                </a:solidFill>
                <a:latin typeface="Verdana"/>
              </a:rPr>
              <a:t>SGX Forward Curve</a:t>
            </a:r>
          </a:p>
        </c:rich>
      </c:tx>
      <c:layout>
        <c:manualLayout>
          <c:xMode val="edge"/>
          <c:yMode val="edge"/>
          <c:x val="0.23894099999999999"/>
          <c:y val="0"/>
          <c:w val="0.52211799999999997"/>
          <c:h val="0.173622"/>
        </c:manualLayout>
      </c:layout>
      <c:overlay val="1"/>
      <c:spPr>
        <a:noFill/>
        <a:effectLst/>
      </c:spPr>
    </c:title>
    <c:autoTitleDeleted val="0"/>
    <c:plotArea>
      <c:layout>
        <c:manualLayout>
          <c:layoutTarget val="inner"/>
          <c:xMode val="edge"/>
          <c:yMode val="edge"/>
          <c:x val="0.12325"/>
          <c:y val="0.173622"/>
          <c:w val="0.87175000000000002"/>
          <c:h val="0.707036"/>
        </c:manualLayout>
      </c:layout>
      <c:lineChart>
        <c:grouping val="standard"/>
        <c:varyColors val="0"/>
        <c:ser>
          <c:idx val="0"/>
          <c:order val="0"/>
          <c:tx>
            <c:strRef>
              <c:f>Sheet1!$B$1</c:f>
              <c:strCache>
                <c:ptCount val="1"/>
                <c:pt idx="0">
                  <c:v>Series1</c:v>
                </c:pt>
              </c:strCache>
            </c:strRef>
          </c:tx>
          <c:spPr>
            <a:ln w="28575" cap="rnd">
              <a:solidFill>
                <a:srgbClr val="6CADDF"/>
              </a:solidFill>
              <a:prstDash val="solid"/>
              <a:round/>
            </a:ln>
            <a:effectLst/>
          </c:spPr>
          <c:marker>
            <c:symbol val="none"/>
          </c:marker>
          <c:cat>
            <c:strRef>
              <c:f>Sheet1!$A$2:$A$6</c:f>
              <c:strCache>
                <c:ptCount val="5"/>
                <c:pt idx="0">
                  <c:v>Feb-22</c:v>
                </c:pt>
                <c:pt idx="1">
                  <c:v>Mar-22</c:v>
                </c:pt>
                <c:pt idx="2">
                  <c:v>Apr-22</c:v>
                </c:pt>
                <c:pt idx="3">
                  <c:v>May-22</c:v>
                </c:pt>
                <c:pt idx="4">
                  <c:v>Jun-22</c:v>
                </c:pt>
              </c:strCache>
            </c:strRef>
          </c:cat>
          <c:val>
            <c:numRef>
              <c:f>Sheet1!$B$2:$B$6</c:f>
              <c:numCache>
                <c:formatCode>General</c:formatCode>
                <c:ptCount val="5"/>
                <c:pt idx="0">
                  <c:v>77.55</c:v>
                </c:pt>
                <c:pt idx="1">
                  <c:v>78</c:v>
                </c:pt>
                <c:pt idx="2">
                  <c:v>77.3</c:v>
                </c:pt>
                <c:pt idx="3">
                  <c:v>76.400000000000006</c:v>
                </c:pt>
                <c:pt idx="4">
                  <c:v>75.5</c:v>
                </c:pt>
              </c:numCache>
            </c:numRef>
          </c:val>
          <c:smooth val="0"/>
          <c:extLst>
            <c:ext xmlns:c16="http://schemas.microsoft.com/office/drawing/2014/chart" uri="{C3380CC4-5D6E-409C-BE32-E72D297353CC}">
              <c16:uniqueId val="{00000000-410D-4114-B23B-C6CCA42C6F79}"/>
            </c:ext>
          </c:extLst>
        </c:ser>
        <c:dLbls>
          <c:showLegendKey val="0"/>
          <c:showVal val="0"/>
          <c:showCatName val="0"/>
          <c:showSerName val="0"/>
          <c:showPercent val="0"/>
          <c:showBubbleSize val="0"/>
        </c:dLbls>
        <c:smooth val="0"/>
        <c:axId val="1134881312"/>
        <c:axId val="1134883360"/>
      </c:lineChart>
      <c:catAx>
        <c:axId val="1134881312"/>
        <c:scaling>
          <c:orientation val="minMax"/>
        </c:scaling>
        <c:delete val="0"/>
        <c:axPos val="b"/>
        <c:numFmt formatCode="General" sourceLinked="0"/>
        <c:majorTickMark val="out"/>
        <c:minorTickMark val="none"/>
        <c:tickLblPos val="low"/>
        <c:spPr>
          <a:ln w="12700" cap="flat">
            <a:solidFill>
              <a:srgbClr val="D9D9D9"/>
            </a:solidFill>
            <a:prstDash val="solid"/>
            <a:round/>
          </a:ln>
        </c:spPr>
        <c:txPr>
          <a:bodyPr rot="0"/>
          <a:lstStyle/>
          <a:p>
            <a:pPr>
              <a:defRPr sz="1000" b="0" i="0" u="none" strike="noStrike">
                <a:solidFill>
                  <a:srgbClr val="282828"/>
                </a:solidFill>
                <a:latin typeface="Verdana"/>
              </a:defRPr>
            </a:pPr>
            <a:endParaRPr lang="en-US"/>
          </a:p>
        </c:txPr>
        <c:crossAx val="1134883360"/>
        <c:crosses val="autoZero"/>
        <c:auto val="1"/>
        <c:lblAlgn val="ctr"/>
        <c:lblOffset val="100"/>
        <c:noMultiLvlLbl val="1"/>
      </c:catAx>
      <c:valAx>
        <c:axId val="1134883360"/>
        <c:scaling>
          <c:orientation val="minMax"/>
        </c:scaling>
        <c:delete val="0"/>
        <c:axPos val="l"/>
        <c:majorGridlines>
          <c:spPr>
            <a:ln w="12700" cap="flat">
              <a:solidFill>
                <a:srgbClr val="D9D9D9"/>
              </a:solidFill>
              <a:prstDash val="solid"/>
              <a:round/>
            </a:ln>
          </c:spPr>
        </c:majorGridlines>
        <c:numFmt formatCode="0.####" sourceLinked="0"/>
        <c:majorTickMark val="none"/>
        <c:minorTickMark val="none"/>
        <c:tickLblPos val="nextTo"/>
        <c:spPr>
          <a:ln w="12700" cap="flat">
            <a:noFill/>
            <a:prstDash val="solid"/>
            <a:round/>
          </a:ln>
        </c:spPr>
        <c:txPr>
          <a:bodyPr rot="0"/>
          <a:lstStyle/>
          <a:p>
            <a:pPr>
              <a:defRPr sz="1000" b="0" i="0" u="none" strike="noStrike">
                <a:solidFill>
                  <a:srgbClr val="282828"/>
                </a:solidFill>
                <a:latin typeface="Verdana"/>
              </a:defRPr>
            </a:pPr>
            <a:endParaRPr lang="en-US"/>
          </a:p>
        </c:txPr>
        <c:crossAx val="1134881312"/>
        <c:crosses val="autoZero"/>
        <c:crossBetween val="between"/>
        <c:majorUnit val="0.75"/>
        <c:minorUnit val="0.375"/>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18"/>
  <c:chart>
    <c:title>
      <c:tx>
        <c:rich>
          <a:bodyPr rot="0"/>
          <a:lstStyle/>
          <a:p>
            <a:pPr>
              <a:defRPr sz="1600" b="1" i="0" u="none" strike="noStrike">
                <a:solidFill>
                  <a:srgbClr val="003F82"/>
                </a:solidFill>
                <a:latin typeface="Verdana"/>
              </a:defRPr>
            </a:pPr>
            <a:r>
              <a:rPr lang="en-US" sz="1600" b="1" i="0" u="none" strike="noStrike">
                <a:solidFill>
                  <a:srgbClr val="003F82"/>
                </a:solidFill>
                <a:latin typeface="Verdana"/>
              </a:rPr>
              <a:t>Normalised transaction values vs. ICX62pc index</a:t>
            </a:r>
          </a:p>
        </c:rich>
      </c:tx>
      <c:layout>
        <c:manualLayout>
          <c:xMode val="edge"/>
          <c:yMode val="edge"/>
          <c:x val="0.25611800000000001"/>
          <c:y val="0"/>
          <c:w val="0.48776399999999998"/>
          <c:h val="8.3172300000000005E-2"/>
        </c:manualLayout>
      </c:layout>
      <c:overlay val="1"/>
      <c:spPr>
        <a:noFill/>
        <a:effectLst/>
      </c:spPr>
    </c:title>
    <c:autoTitleDeleted val="0"/>
    <c:plotArea>
      <c:layout>
        <c:manualLayout>
          <c:layoutTarget val="inner"/>
          <c:xMode val="edge"/>
          <c:yMode val="edge"/>
          <c:x val="3.9049899999999999E-2"/>
          <c:y val="8.3172300000000005E-2"/>
          <c:w val="0.93205199999999999"/>
          <c:h val="0.76686200000000004"/>
        </c:manualLayout>
      </c:layout>
      <c:scatterChart>
        <c:scatterStyle val="smoothMarker"/>
        <c:varyColors val="0"/>
        <c:ser>
          <c:idx val="0"/>
          <c:order val="0"/>
          <c:tx>
            <c:strRef>
              <c:f>Sheet1!$A$2</c:f>
              <c:strCache>
                <c:ptCount val="1"/>
                <c:pt idx="0">
                  <c:v>Fixed</c:v>
                </c:pt>
              </c:strCache>
            </c:strRef>
          </c:tx>
          <c:spPr>
            <a:ln w="12700" cap="flat">
              <a:noFill/>
              <a:miter lim="400000"/>
            </a:ln>
            <a:effectLst/>
          </c:spPr>
          <c:marker>
            <c:symbol val="circle"/>
            <c:size val="4"/>
            <c:spPr>
              <a:solidFill>
                <a:srgbClr val="005DAA"/>
              </a:solidFill>
              <a:ln w="9525" cap="flat">
                <a:solidFill>
                  <a:srgbClr val="003F82"/>
                </a:solidFill>
                <a:prstDash val="solid"/>
                <a:miter lim="400000"/>
              </a:ln>
              <a:effectLst/>
            </c:spPr>
          </c:marker>
          <c:xVal>
            <c:numRef>
              <c:f>Sheet1!$B$2:$GU$2</c:f>
              <c:numCache>
                <c:formatCode>General</c:formatCode>
                <c:ptCount val="202"/>
                <c:pt idx="0">
                  <c:v>43192</c:v>
                </c:pt>
                <c:pt idx="1">
                  <c:v>43192</c:v>
                </c:pt>
                <c:pt idx="2">
                  <c:v>43192</c:v>
                </c:pt>
                <c:pt idx="3">
                  <c:v>43192</c:v>
                </c:pt>
                <c:pt idx="4">
                  <c:v>43193</c:v>
                </c:pt>
                <c:pt idx="5">
                  <c:v>43193</c:v>
                </c:pt>
                <c:pt idx="6">
                  <c:v>43193</c:v>
                </c:pt>
                <c:pt idx="7">
                  <c:v>43193</c:v>
                </c:pt>
                <c:pt idx="8">
                  <c:v>43193</c:v>
                </c:pt>
                <c:pt idx="9">
                  <c:v>43194</c:v>
                </c:pt>
                <c:pt idx="10">
                  <c:v>43194</c:v>
                </c:pt>
                <c:pt idx="11">
                  <c:v>43194</c:v>
                </c:pt>
                <c:pt idx="12">
                  <c:v>43199</c:v>
                </c:pt>
                <c:pt idx="13">
                  <c:v>43199</c:v>
                </c:pt>
                <c:pt idx="14">
                  <c:v>43199</c:v>
                </c:pt>
                <c:pt idx="15">
                  <c:v>43199</c:v>
                </c:pt>
                <c:pt idx="16">
                  <c:v>43199</c:v>
                </c:pt>
                <c:pt idx="17">
                  <c:v>43199</c:v>
                </c:pt>
                <c:pt idx="18">
                  <c:v>43200</c:v>
                </c:pt>
                <c:pt idx="19">
                  <c:v>43200</c:v>
                </c:pt>
                <c:pt idx="20">
                  <c:v>43200</c:v>
                </c:pt>
                <c:pt idx="21">
                  <c:v>43200</c:v>
                </c:pt>
                <c:pt idx="22">
                  <c:v>43200</c:v>
                </c:pt>
                <c:pt idx="23">
                  <c:v>43200</c:v>
                </c:pt>
                <c:pt idx="24">
                  <c:v>43200</c:v>
                </c:pt>
                <c:pt idx="25">
                  <c:v>43200</c:v>
                </c:pt>
                <c:pt idx="26">
                  <c:v>43201</c:v>
                </c:pt>
                <c:pt idx="27">
                  <c:v>43201</c:v>
                </c:pt>
                <c:pt idx="28">
                  <c:v>43201</c:v>
                </c:pt>
                <c:pt idx="29">
                  <c:v>43202</c:v>
                </c:pt>
                <c:pt idx="30">
                  <c:v>43202</c:v>
                </c:pt>
                <c:pt idx="31">
                  <c:v>43202</c:v>
                </c:pt>
                <c:pt idx="32">
                  <c:v>43202</c:v>
                </c:pt>
                <c:pt idx="33">
                  <c:v>43203</c:v>
                </c:pt>
                <c:pt idx="34">
                  <c:v>43203</c:v>
                </c:pt>
                <c:pt idx="35">
                  <c:v>43203</c:v>
                </c:pt>
                <c:pt idx="36">
                  <c:v>43203</c:v>
                </c:pt>
                <c:pt idx="37">
                  <c:v>43203</c:v>
                </c:pt>
                <c:pt idx="38">
                  <c:v>43206</c:v>
                </c:pt>
                <c:pt idx="39">
                  <c:v>43207</c:v>
                </c:pt>
                <c:pt idx="40">
                  <c:v>43207</c:v>
                </c:pt>
                <c:pt idx="41">
                  <c:v>43207</c:v>
                </c:pt>
                <c:pt idx="42">
                  <c:v>43207</c:v>
                </c:pt>
                <c:pt idx="43">
                  <c:v>43207</c:v>
                </c:pt>
                <c:pt idx="44">
                  <c:v>43207</c:v>
                </c:pt>
                <c:pt idx="45">
                  <c:v>43208</c:v>
                </c:pt>
                <c:pt idx="46">
                  <c:v>43208</c:v>
                </c:pt>
                <c:pt idx="47">
                  <c:v>43208</c:v>
                </c:pt>
                <c:pt idx="48">
                  <c:v>43208</c:v>
                </c:pt>
                <c:pt idx="49">
                  <c:v>43208</c:v>
                </c:pt>
                <c:pt idx="50">
                  <c:v>43208</c:v>
                </c:pt>
                <c:pt idx="51">
                  <c:v>43208</c:v>
                </c:pt>
                <c:pt idx="52">
                  <c:v>43208</c:v>
                </c:pt>
                <c:pt idx="53">
                  <c:v>43209</c:v>
                </c:pt>
                <c:pt idx="54">
                  <c:v>43209</c:v>
                </c:pt>
                <c:pt idx="55">
                  <c:v>43209</c:v>
                </c:pt>
                <c:pt idx="56">
                  <c:v>43209</c:v>
                </c:pt>
                <c:pt idx="57">
                  <c:v>43210</c:v>
                </c:pt>
                <c:pt idx="58">
                  <c:v>43213</c:v>
                </c:pt>
                <c:pt idx="59">
                  <c:v>43213</c:v>
                </c:pt>
                <c:pt idx="60">
                  <c:v>43213</c:v>
                </c:pt>
                <c:pt idx="61">
                  <c:v>43214</c:v>
                </c:pt>
                <c:pt idx="62">
                  <c:v>43214</c:v>
                </c:pt>
                <c:pt idx="63">
                  <c:v>43214</c:v>
                </c:pt>
                <c:pt idx="64">
                  <c:v>43215</c:v>
                </c:pt>
                <c:pt idx="65">
                  <c:v>43216</c:v>
                </c:pt>
                <c:pt idx="66">
                  <c:v>43216</c:v>
                </c:pt>
                <c:pt idx="67">
                  <c:v>43216</c:v>
                </c:pt>
                <c:pt idx="68">
                  <c:v>43216</c:v>
                </c:pt>
                <c:pt idx="69">
                  <c:v>43216</c:v>
                </c:pt>
                <c:pt idx="70">
                  <c:v>43216</c:v>
                </c:pt>
                <c:pt idx="71">
                  <c:v>43217</c:v>
                </c:pt>
                <c:pt idx="72">
                  <c:v>43220</c:v>
                </c:pt>
                <c:pt idx="73">
                  <c:v>43222</c:v>
                </c:pt>
                <c:pt idx="74">
                  <c:v>43222</c:v>
                </c:pt>
                <c:pt idx="75">
                  <c:v>43222</c:v>
                </c:pt>
                <c:pt idx="76">
                  <c:v>43223</c:v>
                </c:pt>
                <c:pt idx="77">
                  <c:v>43223</c:v>
                </c:pt>
                <c:pt idx="78">
                  <c:v>43224</c:v>
                </c:pt>
                <c:pt idx="79">
                  <c:v>43224</c:v>
                </c:pt>
                <c:pt idx="80">
                  <c:v>43227</c:v>
                </c:pt>
                <c:pt idx="81">
                  <c:v>43227</c:v>
                </c:pt>
                <c:pt idx="82">
                  <c:v>43228</c:v>
                </c:pt>
                <c:pt idx="83">
                  <c:v>43228</c:v>
                </c:pt>
                <c:pt idx="84">
                  <c:v>43228</c:v>
                </c:pt>
                <c:pt idx="85">
                  <c:v>43228</c:v>
                </c:pt>
                <c:pt idx="86">
                  <c:v>43229</c:v>
                </c:pt>
                <c:pt idx="87">
                  <c:v>43229</c:v>
                </c:pt>
                <c:pt idx="88">
                  <c:v>43229</c:v>
                </c:pt>
                <c:pt idx="89">
                  <c:v>43229</c:v>
                </c:pt>
                <c:pt idx="90">
                  <c:v>43229</c:v>
                </c:pt>
                <c:pt idx="91">
                  <c:v>43228</c:v>
                </c:pt>
                <c:pt idx="92">
                  <c:v>43230</c:v>
                </c:pt>
                <c:pt idx="93">
                  <c:v>43230</c:v>
                </c:pt>
                <c:pt idx="94">
                  <c:v>43231</c:v>
                </c:pt>
                <c:pt idx="95">
                  <c:v>43231</c:v>
                </c:pt>
                <c:pt idx="96">
                  <c:v>43231</c:v>
                </c:pt>
                <c:pt idx="97">
                  <c:v>43234</c:v>
                </c:pt>
                <c:pt idx="98">
                  <c:v>43234</c:v>
                </c:pt>
                <c:pt idx="99">
                  <c:v>43234</c:v>
                </c:pt>
                <c:pt idx="100">
                  <c:v>43235</c:v>
                </c:pt>
                <c:pt idx="101">
                  <c:v>43235</c:v>
                </c:pt>
                <c:pt idx="102">
                  <c:v>43235</c:v>
                </c:pt>
                <c:pt idx="103">
                  <c:v>43236</c:v>
                </c:pt>
                <c:pt idx="104">
                  <c:v>43236</c:v>
                </c:pt>
                <c:pt idx="105">
                  <c:v>43236</c:v>
                </c:pt>
                <c:pt idx="106">
                  <c:v>43236</c:v>
                </c:pt>
                <c:pt idx="107">
                  <c:v>43237</c:v>
                </c:pt>
                <c:pt idx="108">
                  <c:v>43237</c:v>
                </c:pt>
                <c:pt idx="109">
                  <c:v>43237</c:v>
                </c:pt>
                <c:pt idx="110">
                  <c:v>43237</c:v>
                </c:pt>
                <c:pt idx="111">
                  <c:v>43237</c:v>
                </c:pt>
                <c:pt idx="112">
                  <c:v>43237</c:v>
                </c:pt>
                <c:pt idx="113">
                  <c:v>43237</c:v>
                </c:pt>
                <c:pt idx="114">
                  <c:v>43238</c:v>
                </c:pt>
                <c:pt idx="115">
                  <c:v>43238</c:v>
                </c:pt>
                <c:pt idx="116">
                  <c:v>43241</c:v>
                </c:pt>
                <c:pt idx="117">
                  <c:v>43241</c:v>
                </c:pt>
                <c:pt idx="118">
                  <c:v>43242</c:v>
                </c:pt>
                <c:pt idx="119">
                  <c:v>43242</c:v>
                </c:pt>
                <c:pt idx="120">
                  <c:v>43243</c:v>
                </c:pt>
                <c:pt idx="121">
                  <c:v>43243</c:v>
                </c:pt>
                <c:pt idx="122">
                  <c:v>43244</c:v>
                </c:pt>
                <c:pt idx="123">
                  <c:v>43244</c:v>
                </c:pt>
                <c:pt idx="124">
                  <c:v>43245</c:v>
                </c:pt>
                <c:pt idx="125">
                  <c:v>43245</c:v>
                </c:pt>
                <c:pt idx="126">
                  <c:v>43245</c:v>
                </c:pt>
                <c:pt idx="127">
                  <c:v>43248</c:v>
                </c:pt>
                <c:pt idx="128">
                  <c:v>43248</c:v>
                </c:pt>
                <c:pt idx="129">
                  <c:v>43250</c:v>
                </c:pt>
                <c:pt idx="130">
                  <c:v>43250</c:v>
                </c:pt>
                <c:pt idx="131">
                  <c:v>43250</c:v>
                </c:pt>
                <c:pt idx="132">
                  <c:v>43250</c:v>
                </c:pt>
                <c:pt idx="133">
                  <c:v>43250</c:v>
                </c:pt>
                <c:pt idx="134">
                  <c:v>43251</c:v>
                </c:pt>
                <c:pt idx="135">
                  <c:v>43251</c:v>
                </c:pt>
                <c:pt idx="136">
                  <c:v>43251</c:v>
                </c:pt>
                <c:pt idx="137">
                  <c:v>43251</c:v>
                </c:pt>
                <c:pt idx="138">
                  <c:v>43252</c:v>
                </c:pt>
                <c:pt idx="139">
                  <c:v>43252</c:v>
                </c:pt>
                <c:pt idx="140">
                  <c:v>43252</c:v>
                </c:pt>
                <c:pt idx="141">
                  <c:v>43249</c:v>
                </c:pt>
                <c:pt idx="142">
                  <c:v>43251</c:v>
                </c:pt>
                <c:pt idx="143">
                  <c:v>43255</c:v>
                </c:pt>
                <c:pt idx="144">
                  <c:v>43255</c:v>
                </c:pt>
                <c:pt idx="145">
                  <c:v>43255</c:v>
                </c:pt>
                <c:pt idx="146">
                  <c:v>43256</c:v>
                </c:pt>
                <c:pt idx="147">
                  <c:v>43256</c:v>
                </c:pt>
                <c:pt idx="148">
                  <c:v>43256</c:v>
                </c:pt>
                <c:pt idx="149">
                  <c:v>43256</c:v>
                </c:pt>
                <c:pt idx="150">
                  <c:v>43257</c:v>
                </c:pt>
                <c:pt idx="151">
                  <c:v>43257</c:v>
                </c:pt>
                <c:pt idx="152">
                  <c:v>43257</c:v>
                </c:pt>
                <c:pt idx="153">
                  <c:v>43256</c:v>
                </c:pt>
                <c:pt idx="154">
                  <c:v>43258</c:v>
                </c:pt>
                <c:pt idx="155">
                  <c:v>43259</c:v>
                </c:pt>
                <c:pt idx="156">
                  <c:v>43259</c:v>
                </c:pt>
                <c:pt idx="157">
                  <c:v>43262</c:v>
                </c:pt>
                <c:pt idx="158">
                  <c:v>43262</c:v>
                </c:pt>
                <c:pt idx="159">
                  <c:v>43262</c:v>
                </c:pt>
                <c:pt idx="160">
                  <c:v>43262</c:v>
                </c:pt>
                <c:pt idx="161">
                  <c:v>43263</c:v>
                </c:pt>
                <c:pt idx="162">
                  <c:v>43263</c:v>
                </c:pt>
                <c:pt idx="163">
                  <c:v>43263</c:v>
                </c:pt>
                <c:pt idx="164">
                  <c:v>43263</c:v>
                </c:pt>
                <c:pt idx="165">
                  <c:v>43263</c:v>
                </c:pt>
                <c:pt idx="166">
                  <c:v>43264</c:v>
                </c:pt>
                <c:pt idx="167">
                  <c:v>43264</c:v>
                </c:pt>
                <c:pt idx="168">
                  <c:v>43264</c:v>
                </c:pt>
                <c:pt idx="169">
                  <c:v>43264</c:v>
                </c:pt>
                <c:pt idx="170">
                  <c:v>43265</c:v>
                </c:pt>
                <c:pt idx="171">
                  <c:v>43271</c:v>
                </c:pt>
                <c:pt idx="172">
                  <c:v>43271</c:v>
                </c:pt>
                <c:pt idx="173">
                  <c:v>43271</c:v>
                </c:pt>
                <c:pt idx="174">
                  <c:v>43271</c:v>
                </c:pt>
                <c:pt idx="175">
                  <c:v>43272</c:v>
                </c:pt>
                <c:pt idx="176">
                  <c:v>43272</c:v>
                </c:pt>
                <c:pt idx="177">
                  <c:v>43272</c:v>
                </c:pt>
                <c:pt idx="178">
                  <c:v>43273</c:v>
                </c:pt>
                <c:pt idx="179">
                  <c:v>43273</c:v>
                </c:pt>
                <c:pt idx="180">
                  <c:v>43273</c:v>
                </c:pt>
                <c:pt idx="181">
                  <c:v>43273</c:v>
                </c:pt>
                <c:pt idx="182">
                  <c:v>43276</c:v>
                </c:pt>
                <c:pt idx="183">
                  <c:v>43276</c:v>
                </c:pt>
                <c:pt idx="184">
                  <c:v>43277</c:v>
                </c:pt>
                <c:pt idx="185">
                  <c:v>43277</c:v>
                </c:pt>
                <c:pt idx="186">
                  <c:v>43277</c:v>
                </c:pt>
                <c:pt idx="187">
                  <c:v>43277</c:v>
                </c:pt>
                <c:pt idx="188">
                  <c:v>43278</c:v>
                </c:pt>
                <c:pt idx="189">
                  <c:v>43278</c:v>
                </c:pt>
                <c:pt idx="190">
                  <c:v>43278</c:v>
                </c:pt>
                <c:pt idx="191">
                  <c:v>43278</c:v>
                </c:pt>
                <c:pt idx="192">
                  <c:v>43278</c:v>
                </c:pt>
                <c:pt idx="193">
                  <c:v>43279</c:v>
                </c:pt>
                <c:pt idx="194">
                  <c:v>43279</c:v>
                </c:pt>
                <c:pt idx="195">
                  <c:v>43279</c:v>
                </c:pt>
                <c:pt idx="196">
                  <c:v>43279</c:v>
                </c:pt>
                <c:pt idx="197">
                  <c:v>43279</c:v>
                </c:pt>
                <c:pt idx="198">
                  <c:v>43280</c:v>
                </c:pt>
                <c:pt idx="199">
                  <c:v>43280</c:v>
                </c:pt>
                <c:pt idx="200">
                  <c:v>43280</c:v>
                </c:pt>
                <c:pt idx="201">
                  <c:v>43280</c:v>
                </c:pt>
              </c:numCache>
            </c:numRef>
          </c:xVal>
          <c:yVal>
            <c:numRef>
              <c:f>Sheet1!$B$3:$GU$3</c:f>
              <c:numCache>
                <c:formatCode>General</c:formatCode>
                <c:ptCount val="202"/>
                <c:pt idx="0">
                  <c:v>65.813361</c:v>
                </c:pt>
                <c:pt idx="1">
                  <c:v>0</c:v>
                </c:pt>
                <c:pt idx="2">
                  <c:v>65.813361</c:v>
                </c:pt>
                <c:pt idx="3">
                  <c:v>0</c:v>
                </c:pt>
                <c:pt idx="4">
                  <c:v>63.795409999999997</c:v>
                </c:pt>
                <c:pt idx="5">
                  <c:v>63.742705000000001</c:v>
                </c:pt>
                <c:pt idx="6">
                  <c:v>64.097950999999995</c:v>
                </c:pt>
                <c:pt idx="7">
                  <c:v>0</c:v>
                </c:pt>
                <c:pt idx="8">
                  <c:v>0</c:v>
                </c:pt>
                <c:pt idx="9">
                  <c:v>63.524754000000001</c:v>
                </c:pt>
                <c:pt idx="10">
                  <c:v>63.843606999999999</c:v>
                </c:pt>
                <c:pt idx="11">
                  <c:v>0</c:v>
                </c:pt>
                <c:pt idx="12">
                  <c:v>64.081721000000002</c:v>
                </c:pt>
                <c:pt idx="13">
                  <c:v>65.176843999999988</c:v>
                </c:pt>
                <c:pt idx="14">
                  <c:v>0</c:v>
                </c:pt>
                <c:pt idx="15">
                  <c:v>0</c:v>
                </c:pt>
                <c:pt idx="16">
                  <c:v>0</c:v>
                </c:pt>
                <c:pt idx="17">
                  <c:v>0</c:v>
                </c:pt>
                <c:pt idx="18">
                  <c:v>65.166639000000004</c:v>
                </c:pt>
                <c:pt idx="19">
                  <c:v>65.726474999999994</c:v>
                </c:pt>
                <c:pt idx="20">
                  <c:v>66.234015999999997</c:v>
                </c:pt>
                <c:pt idx="21">
                  <c:v>0</c:v>
                </c:pt>
                <c:pt idx="22">
                  <c:v>0</c:v>
                </c:pt>
                <c:pt idx="23">
                  <c:v>0</c:v>
                </c:pt>
                <c:pt idx="24">
                  <c:v>0</c:v>
                </c:pt>
                <c:pt idx="25">
                  <c:v>0</c:v>
                </c:pt>
                <c:pt idx="26">
                  <c:v>65.405901999999998</c:v>
                </c:pt>
                <c:pt idx="27">
                  <c:v>64.686720999999991</c:v>
                </c:pt>
                <c:pt idx="28">
                  <c:v>0</c:v>
                </c:pt>
                <c:pt idx="29">
                  <c:v>64.219589999999997</c:v>
                </c:pt>
                <c:pt idx="30">
                  <c:v>65.62438499999999</c:v>
                </c:pt>
                <c:pt idx="31">
                  <c:v>0</c:v>
                </c:pt>
                <c:pt idx="32">
                  <c:v>0</c:v>
                </c:pt>
                <c:pt idx="33">
                  <c:v>65.078524999999999</c:v>
                </c:pt>
                <c:pt idx="34">
                  <c:v>65.385040999999987</c:v>
                </c:pt>
                <c:pt idx="35">
                  <c:v>0</c:v>
                </c:pt>
                <c:pt idx="36">
                  <c:v>65.385040999999987</c:v>
                </c:pt>
                <c:pt idx="37">
                  <c:v>0</c:v>
                </c:pt>
                <c:pt idx="38">
                  <c:v>64.119835999999992</c:v>
                </c:pt>
                <c:pt idx="39">
                  <c:v>64.494590000000002</c:v>
                </c:pt>
                <c:pt idx="40">
                  <c:v>64.594589999999997</c:v>
                </c:pt>
                <c:pt idx="41">
                  <c:v>64.629835999999983</c:v>
                </c:pt>
                <c:pt idx="42">
                  <c:v>0</c:v>
                </c:pt>
                <c:pt idx="43">
                  <c:v>65.338729999999984</c:v>
                </c:pt>
                <c:pt idx="44">
                  <c:v>0</c:v>
                </c:pt>
                <c:pt idx="45">
                  <c:v>65.290081999999998</c:v>
                </c:pt>
                <c:pt idx="46">
                  <c:v>65.600081999999986</c:v>
                </c:pt>
                <c:pt idx="47">
                  <c:v>66.048278999999994</c:v>
                </c:pt>
                <c:pt idx="48">
                  <c:v>0</c:v>
                </c:pt>
                <c:pt idx="49">
                  <c:v>65.838442999999998</c:v>
                </c:pt>
                <c:pt idx="50">
                  <c:v>0</c:v>
                </c:pt>
                <c:pt idx="51">
                  <c:v>66.219466999999995</c:v>
                </c:pt>
                <c:pt idx="52">
                  <c:v>0</c:v>
                </c:pt>
                <c:pt idx="53">
                  <c:v>68.188933999999989</c:v>
                </c:pt>
                <c:pt idx="54">
                  <c:v>68.631761999999995</c:v>
                </c:pt>
                <c:pt idx="55">
                  <c:v>0</c:v>
                </c:pt>
                <c:pt idx="56">
                  <c:v>0</c:v>
                </c:pt>
                <c:pt idx="57">
                  <c:v>67.298770000000005</c:v>
                </c:pt>
                <c:pt idx="58">
                  <c:v>67.782212999999999</c:v>
                </c:pt>
                <c:pt idx="59">
                  <c:v>67.144508000000002</c:v>
                </c:pt>
                <c:pt idx="60">
                  <c:v>0</c:v>
                </c:pt>
                <c:pt idx="61">
                  <c:v>67.486721000000003</c:v>
                </c:pt>
                <c:pt idx="62">
                  <c:v>67.851433999999998</c:v>
                </c:pt>
                <c:pt idx="63">
                  <c:v>62.372992000000004</c:v>
                </c:pt>
                <c:pt idx="64">
                  <c:v>66.474835999999996</c:v>
                </c:pt>
                <c:pt idx="65">
                  <c:v>66.642376999999982</c:v>
                </c:pt>
                <c:pt idx="66">
                  <c:v>65.821556999999999</c:v>
                </c:pt>
                <c:pt idx="67">
                  <c:v>0</c:v>
                </c:pt>
                <c:pt idx="68">
                  <c:v>0</c:v>
                </c:pt>
                <c:pt idx="69">
                  <c:v>0</c:v>
                </c:pt>
                <c:pt idx="70">
                  <c:v>0</c:v>
                </c:pt>
                <c:pt idx="71">
                  <c:v>65.870737999999974</c:v>
                </c:pt>
                <c:pt idx="72">
                  <c:v>65.627295000000004</c:v>
                </c:pt>
                <c:pt idx="73">
                  <c:v>66.673688999999996</c:v>
                </c:pt>
                <c:pt idx="74">
                  <c:v>67.227458999999996</c:v>
                </c:pt>
                <c:pt idx="75">
                  <c:v>0</c:v>
                </c:pt>
                <c:pt idx="76">
                  <c:v>67.091392999999997</c:v>
                </c:pt>
                <c:pt idx="77">
                  <c:v>67.000737999999984</c:v>
                </c:pt>
                <c:pt idx="78">
                  <c:v>66.448278999999999</c:v>
                </c:pt>
                <c:pt idx="79">
                  <c:v>0</c:v>
                </c:pt>
                <c:pt idx="80">
                  <c:v>67.049753999999993</c:v>
                </c:pt>
                <c:pt idx="81">
                  <c:v>67.539754000000002</c:v>
                </c:pt>
                <c:pt idx="82">
                  <c:v>67.209425999999993</c:v>
                </c:pt>
                <c:pt idx="83">
                  <c:v>67.419098000000005</c:v>
                </c:pt>
                <c:pt idx="84">
                  <c:v>66.727294999999998</c:v>
                </c:pt>
                <c:pt idx="85">
                  <c:v>0</c:v>
                </c:pt>
                <c:pt idx="86">
                  <c:v>66.449098000000006</c:v>
                </c:pt>
                <c:pt idx="87">
                  <c:v>65.846967000000006</c:v>
                </c:pt>
                <c:pt idx="88">
                  <c:v>66.870081999999982</c:v>
                </c:pt>
                <c:pt idx="89">
                  <c:v>0</c:v>
                </c:pt>
                <c:pt idx="90">
                  <c:v>0</c:v>
                </c:pt>
                <c:pt idx="91">
                  <c:v>0</c:v>
                </c:pt>
                <c:pt idx="92">
                  <c:v>66.383525000000006</c:v>
                </c:pt>
                <c:pt idx="93">
                  <c:v>67.158606999999989</c:v>
                </c:pt>
                <c:pt idx="94">
                  <c:v>67.170532999999992</c:v>
                </c:pt>
                <c:pt idx="95">
                  <c:v>67.936269999999993</c:v>
                </c:pt>
                <c:pt idx="96">
                  <c:v>0</c:v>
                </c:pt>
                <c:pt idx="97">
                  <c:v>0</c:v>
                </c:pt>
                <c:pt idx="98">
                  <c:v>68.478073999999992</c:v>
                </c:pt>
                <c:pt idx="99">
                  <c:v>69.073566</c:v>
                </c:pt>
                <c:pt idx="100">
                  <c:v>67.388073999999989</c:v>
                </c:pt>
                <c:pt idx="101">
                  <c:v>67.524303000000003</c:v>
                </c:pt>
                <c:pt idx="102">
                  <c:v>0</c:v>
                </c:pt>
                <c:pt idx="103">
                  <c:v>67.769548999999998</c:v>
                </c:pt>
                <c:pt idx="104">
                  <c:v>67.961680000000001</c:v>
                </c:pt>
                <c:pt idx="105">
                  <c:v>69.329302999999996</c:v>
                </c:pt>
                <c:pt idx="106">
                  <c:v>67.886269999999996</c:v>
                </c:pt>
                <c:pt idx="107">
                  <c:v>67.333974999999995</c:v>
                </c:pt>
                <c:pt idx="108">
                  <c:v>0</c:v>
                </c:pt>
                <c:pt idx="109">
                  <c:v>0</c:v>
                </c:pt>
                <c:pt idx="110">
                  <c:v>0</c:v>
                </c:pt>
                <c:pt idx="111">
                  <c:v>0</c:v>
                </c:pt>
                <c:pt idx="112">
                  <c:v>0</c:v>
                </c:pt>
                <c:pt idx="113">
                  <c:v>0</c:v>
                </c:pt>
                <c:pt idx="114">
                  <c:v>66.769876999999994</c:v>
                </c:pt>
                <c:pt idx="115">
                  <c:v>0</c:v>
                </c:pt>
                <c:pt idx="116">
                  <c:v>65.014795000000007</c:v>
                </c:pt>
                <c:pt idx="117">
                  <c:v>0</c:v>
                </c:pt>
                <c:pt idx="118">
                  <c:v>64.241024999999993</c:v>
                </c:pt>
                <c:pt idx="119">
                  <c:v>64.859138999999999</c:v>
                </c:pt>
                <c:pt idx="120">
                  <c:v>63.512500000000003</c:v>
                </c:pt>
                <c:pt idx="121">
                  <c:v>0</c:v>
                </c:pt>
                <c:pt idx="122">
                  <c:v>0</c:v>
                </c:pt>
                <c:pt idx="123">
                  <c:v>66.616189000000006</c:v>
                </c:pt>
                <c:pt idx="124">
                  <c:v>64.179999999999993</c:v>
                </c:pt>
                <c:pt idx="125">
                  <c:v>63.5625</c:v>
                </c:pt>
                <c:pt idx="126">
                  <c:v>64.995000000000005</c:v>
                </c:pt>
                <c:pt idx="127">
                  <c:v>63.479221000000003</c:v>
                </c:pt>
                <c:pt idx="128">
                  <c:v>0</c:v>
                </c:pt>
                <c:pt idx="129">
                  <c:v>63.737417999999998</c:v>
                </c:pt>
                <c:pt idx="130">
                  <c:v>63.970697000000001</c:v>
                </c:pt>
                <c:pt idx="131">
                  <c:v>66.965574000000004</c:v>
                </c:pt>
                <c:pt idx="132">
                  <c:v>66.944261999999995</c:v>
                </c:pt>
                <c:pt idx="133">
                  <c:v>0</c:v>
                </c:pt>
                <c:pt idx="134">
                  <c:v>64.043975000000003</c:v>
                </c:pt>
                <c:pt idx="135">
                  <c:v>64.230697000000006</c:v>
                </c:pt>
                <c:pt idx="136">
                  <c:v>0</c:v>
                </c:pt>
                <c:pt idx="137">
                  <c:v>0</c:v>
                </c:pt>
                <c:pt idx="138">
                  <c:v>64.205241999999998</c:v>
                </c:pt>
                <c:pt idx="139">
                  <c:v>63.357660999999993</c:v>
                </c:pt>
                <c:pt idx="140">
                  <c:v>0</c:v>
                </c:pt>
                <c:pt idx="141">
                  <c:v>0</c:v>
                </c:pt>
                <c:pt idx="142">
                  <c:v>0</c:v>
                </c:pt>
                <c:pt idx="143">
                  <c:v>63.700242000000003</c:v>
                </c:pt>
                <c:pt idx="144">
                  <c:v>0</c:v>
                </c:pt>
                <c:pt idx="145">
                  <c:v>0</c:v>
                </c:pt>
                <c:pt idx="146">
                  <c:v>0</c:v>
                </c:pt>
                <c:pt idx="147">
                  <c:v>64.852823000000001</c:v>
                </c:pt>
                <c:pt idx="148">
                  <c:v>64.129757999999981</c:v>
                </c:pt>
                <c:pt idx="149">
                  <c:v>64.386210000000005</c:v>
                </c:pt>
                <c:pt idx="150">
                  <c:v>64.955241999999998</c:v>
                </c:pt>
                <c:pt idx="151">
                  <c:v>0</c:v>
                </c:pt>
                <c:pt idx="152">
                  <c:v>0</c:v>
                </c:pt>
                <c:pt idx="153">
                  <c:v>0</c:v>
                </c:pt>
                <c:pt idx="154">
                  <c:v>0</c:v>
                </c:pt>
                <c:pt idx="155">
                  <c:v>0</c:v>
                </c:pt>
                <c:pt idx="156">
                  <c:v>64.018547999999996</c:v>
                </c:pt>
                <c:pt idx="157">
                  <c:v>65.223789999999994</c:v>
                </c:pt>
                <c:pt idx="158">
                  <c:v>0</c:v>
                </c:pt>
                <c:pt idx="159">
                  <c:v>65.423789999999997</c:v>
                </c:pt>
                <c:pt idx="160">
                  <c:v>0</c:v>
                </c:pt>
                <c:pt idx="161">
                  <c:v>65.492500000000007</c:v>
                </c:pt>
                <c:pt idx="162">
                  <c:v>65.662499999999994</c:v>
                </c:pt>
                <c:pt idx="163">
                  <c:v>65.662499999999994</c:v>
                </c:pt>
                <c:pt idx="164">
                  <c:v>65.612499999999997</c:v>
                </c:pt>
                <c:pt idx="165">
                  <c:v>65.924999999999997</c:v>
                </c:pt>
                <c:pt idx="166">
                  <c:v>65.542500000000004</c:v>
                </c:pt>
                <c:pt idx="167">
                  <c:v>0</c:v>
                </c:pt>
                <c:pt idx="168">
                  <c:v>0</c:v>
                </c:pt>
                <c:pt idx="169">
                  <c:v>0</c:v>
                </c:pt>
                <c:pt idx="170">
                  <c:v>65.065725999999998</c:v>
                </c:pt>
                <c:pt idx="171">
                  <c:v>63.690241999999998</c:v>
                </c:pt>
                <c:pt idx="172">
                  <c:v>64.007015999999993</c:v>
                </c:pt>
                <c:pt idx="173">
                  <c:v>67.137500000000003</c:v>
                </c:pt>
                <c:pt idx="174">
                  <c:v>0</c:v>
                </c:pt>
                <c:pt idx="175">
                  <c:v>64.137016000000003</c:v>
                </c:pt>
                <c:pt idx="176">
                  <c:v>63.623145000000001</c:v>
                </c:pt>
                <c:pt idx="177">
                  <c:v>0</c:v>
                </c:pt>
                <c:pt idx="178">
                  <c:v>63.637016000000003</c:v>
                </c:pt>
                <c:pt idx="179">
                  <c:v>0</c:v>
                </c:pt>
                <c:pt idx="180">
                  <c:v>0</c:v>
                </c:pt>
                <c:pt idx="181">
                  <c:v>0</c:v>
                </c:pt>
                <c:pt idx="182">
                  <c:v>64.379434999999987</c:v>
                </c:pt>
                <c:pt idx="183">
                  <c:v>0</c:v>
                </c:pt>
                <c:pt idx="184">
                  <c:v>63.672581000000001</c:v>
                </c:pt>
                <c:pt idx="185">
                  <c:v>64.067983999999996</c:v>
                </c:pt>
                <c:pt idx="186">
                  <c:v>0</c:v>
                </c:pt>
                <c:pt idx="187">
                  <c:v>0</c:v>
                </c:pt>
                <c:pt idx="188">
                  <c:v>63.677016000000002</c:v>
                </c:pt>
                <c:pt idx="189">
                  <c:v>63.510241999999998</c:v>
                </c:pt>
                <c:pt idx="190">
                  <c:v>0</c:v>
                </c:pt>
                <c:pt idx="191">
                  <c:v>0</c:v>
                </c:pt>
                <c:pt idx="192">
                  <c:v>0</c:v>
                </c:pt>
                <c:pt idx="193">
                  <c:v>63.622984000000002</c:v>
                </c:pt>
                <c:pt idx="194">
                  <c:v>63.352015999999999</c:v>
                </c:pt>
                <c:pt idx="195">
                  <c:v>0</c:v>
                </c:pt>
                <c:pt idx="196">
                  <c:v>0</c:v>
                </c:pt>
                <c:pt idx="197">
                  <c:v>0</c:v>
                </c:pt>
                <c:pt idx="198">
                  <c:v>64.232984000000002</c:v>
                </c:pt>
                <c:pt idx="199">
                  <c:v>63.932983999999998</c:v>
                </c:pt>
                <c:pt idx="200">
                  <c:v>0</c:v>
                </c:pt>
                <c:pt idx="201">
                  <c:v>0</c:v>
                </c:pt>
              </c:numCache>
            </c:numRef>
          </c:yVal>
          <c:smooth val="0"/>
          <c:extLst>
            <c:ext xmlns:c16="http://schemas.microsoft.com/office/drawing/2014/chart" uri="{C3380CC4-5D6E-409C-BE32-E72D297353CC}">
              <c16:uniqueId val="{00000000-3AEB-4646-A962-880763CB98F8}"/>
            </c:ext>
          </c:extLst>
        </c:ser>
        <c:ser>
          <c:idx val="1"/>
          <c:order val="1"/>
          <c:tx>
            <c:strRef>
              <c:f>Sheet1!$A$3</c:f>
              <c:strCache>
                <c:ptCount val="1"/>
                <c:pt idx="0">
                  <c:v>Floating</c:v>
                </c:pt>
              </c:strCache>
            </c:strRef>
          </c:tx>
          <c:spPr>
            <a:ln w="12700" cap="flat">
              <a:noFill/>
              <a:miter lim="400000"/>
            </a:ln>
            <a:effectLst/>
          </c:spPr>
          <c:marker>
            <c:symbol val="circle"/>
            <c:size val="4"/>
            <c:spPr>
              <a:solidFill>
                <a:srgbClr val="FF9300"/>
              </a:solidFill>
              <a:ln w="9525" cap="flat">
                <a:solidFill>
                  <a:srgbClr val="FF9300"/>
                </a:solidFill>
                <a:prstDash val="solid"/>
                <a:round/>
              </a:ln>
              <a:effectLst/>
            </c:spPr>
          </c:marker>
          <c:xVal>
            <c:numRef>
              <c:f>Sheet1!$B$4:$GU$4</c:f>
              <c:numCache>
                <c:formatCode>General</c:formatCode>
                <c:ptCount val="202"/>
                <c:pt idx="0">
                  <c:v>43192</c:v>
                </c:pt>
                <c:pt idx="1">
                  <c:v>43192</c:v>
                </c:pt>
                <c:pt idx="2">
                  <c:v>43192</c:v>
                </c:pt>
                <c:pt idx="3">
                  <c:v>43192</c:v>
                </c:pt>
                <c:pt idx="4">
                  <c:v>43193</c:v>
                </c:pt>
                <c:pt idx="5">
                  <c:v>43193</c:v>
                </c:pt>
                <c:pt idx="6">
                  <c:v>43193</c:v>
                </c:pt>
                <c:pt idx="7">
                  <c:v>43193</c:v>
                </c:pt>
                <c:pt idx="8">
                  <c:v>43193</c:v>
                </c:pt>
                <c:pt idx="9">
                  <c:v>43194</c:v>
                </c:pt>
                <c:pt idx="10">
                  <c:v>43194</c:v>
                </c:pt>
                <c:pt idx="11">
                  <c:v>43194</c:v>
                </c:pt>
                <c:pt idx="12">
                  <c:v>43199</c:v>
                </c:pt>
                <c:pt idx="13">
                  <c:v>43199</c:v>
                </c:pt>
                <c:pt idx="14">
                  <c:v>43199</c:v>
                </c:pt>
                <c:pt idx="15">
                  <c:v>43199</c:v>
                </c:pt>
                <c:pt idx="16">
                  <c:v>43199</c:v>
                </c:pt>
                <c:pt idx="17">
                  <c:v>43199</c:v>
                </c:pt>
                <c:pt idx="18">
                  <c:v>43200</c:v>
                </c:pt>
                <c:pt idx="19">
                  <c:v>43200</c:v>
                </c:pt>
                <c:pt idx="20">
                  <c:v>43200</c:v>
                </c:pt>
                <c:pt idx="21">
                  <c:v>43200</c:v>
                </c:pt>
                <c:pt idx="22">
                  <c:v>43200</c:v>
                </c:pt>
                <c:pt idx="23">
                  <c:v>43200</c:v>
                </c:pt>
                <c:pt idx="24">
                  <c:v>43200</c:v>
                </c:pt>
                <c:pt idx="25">
                  <c:v>43200</c:v>
                </c:pt>
                <c:pt idx="26">
                  <c:v>43201</c:v>
                </c:pt>
                <c:pt idx="27">
                  <c:v>43201</c:v>
                </c:pt>
                <c:pt idx="28">
                  <c:v>43201</c:v>
                </c:pt>
                <c:pt idx="29">
                  <c:v>43202</c:v>
                </c:pt>
                <c:pt idx="30">
                  <c:v>43202</c:v>
                </c:pt>
                <c:pt idx="31">
                  <c:v>43202</c:v>
                </c:pt>
                <c:pt idx="32">
                  <c:v>43202</c:v>
                </c:pt>
                <c:pt idx="33">
                  <c:v>43203</c:v>
                </c:pt>
                <c:pt idx="34">
                  <c:v>43203</c:v>
                </c:pt>
                <c:pt idx="35">
                  <c:v>43203</c:v>
                </c:pt>
                <c:pt idx="36">
                  <c:v>43203</c:v>
                </c:pt>
                <c:pt idx="37">
                  <c:v>43203</c:v>
                </c:pt>
                <c:pt idx="38">
                  <c:v>43206</c:v>
                </c:pt>
                <c:pt idx="39">
                  <c:v>43207</c:v>
                </c:pt>
                <c:pt idx="40">
                  <c:v>43207</c:v>
                </c:pt>
                <c:pt idx="41">
                  <c:v>43207</c:v>
                </c:pt>
                <c:pt idx="42">
                  <c:v>43207</c:v>
                </c:pt>
                <c:pt idx="43">
                  <c:v>43207</c:v>
                </c:pt>
                <c:pt idx="44">
                  <c:v>43207</c:v>
                </c:pt>
                <c:pt idx="45">
                  <c:v>43208</c:v>
                </c:pt>
                <c:pt idx="46">
                  <c:v>43208</c:v>
                </c:pt>
                <c:pt idx="47">
                  <c:v>43208</c:v>
                </c:pt>
                <c:pt idx="48">
                  <c:v>43208</c:v>
                </c:pt>
                <c:pt idx="49">
                  <c:v>43208</c:v>
                </c:pt>
                <c:pt idx="50">
                  <c:v>43208</c:v>
                </c:pt>
                <c:pt idx="51">
                  <c:v>43208</c:v>
                </c:pt>
                <c:pt idx="52">
                  <c:v>43208</c:v>
                </c:pt>
                <c:pt idx="53">
                  <c:v>43209</c:v>
                </c:pt>
                <c:pt idx="54">
                  <c:v>43209</c:v>
                </c:pt>
                <c:pt idx="55">
                  <c:v>43209</c:v>
                </c:pt>
                <c:pt idx="56">
                  <c:v>43209</c:v>
                </c:pt>
                <c:pt idx="57">
                  <c:v>43210</c:v>
                </c:pt>
                <c:pt idx="58">
                  <c:v>43213</c:v>
                </c:pt>
                <c:pt idx="59">
                  <c:v>43213</c:v>
                </c:pt>
                <c:pt idx="60">
                  <c:v>43213</c:v>
                </c:pt>
                <c:pt idx="61">
                  <c:v>43214</c:v>
                </c:pt>
                <c:pt idx="62">
                  <c:v>43214</c:v>
                </c:pt>
                <c:pt idx="63">
                  <c:v>43214</c:v>
                </c:pt>
                <c:pt idx="64">
                  <c:v>43215</c:v>
                </c:pt>
                <c:pt idx="65">
                  <c:v>43216</c:v>
                </c:pt>
                <c:pt idx="66">
                  <c:v>43216</c:v>
                </c:pt>
                <c:pt idx="67">
                  <c:v>43216</c:v>
                </c:pt>
                <c:pt idx="68">
                  <c:v>43216</c:v>
                </c:pt>
                <c:pt idx="69">
                  <c:v>43216</c:v>
                </c:pt>
                <c:pt idx="70">
                  <c:v>43216</c:v>
                </c:pt>
                <c:pt idx="71">
                  <c:v>43217</c:v>
                </c:pt>
                <c:pt idx="72">
                  <c:v>43220</c:v>
                </c:pt>
                <c:pt idx="73">
                  <c:v>43222</c:v>
                </c:pt>
                <c:pt idx="74">
                  <c:v>43222</c:v>
                </c:pt>
                <c:pt idx="75">
                  <c:v>43222</c:v>
                </c:pt>
                <c:pt idx="76">
                  <c:v>43223</c:v>
                </c:pt>
                <c:pt idx="77">
                  <c:v>43223</c:v>
                </c:pt>
                <c:pt idx="78">
                  <c:v>43224</c:v>
                </c:pt>
                <c:pt idx="79">
                  <c:v>43224</c:v>
                </c:pt>
                <c:pt idx="80">
                  <c:v>43227</c:v>
                </c:pt>
                <c:pt idx="81">
                  <c:v>43227</c:v>
                </c:pt>
                <c:pt idx="82">
                  <c:v>43228</c:v>
                </c:pt>
                <c:pt idx="83">
                  <c:v>43228</c:v>
                </c:pt>
                <c:pt idx="84">
                  <c:v>43228</c:v>
                </c:pt>
                <c:pt idx="85">
                  <c:v>43228</c:v>
                </c:pt>
                <c:pt idx="86">
                  <c:v>43229</c:v>
                </c:pt>
                <c:pt idx="87">
                  <c:v>43229</c:v>
                </c:pt>
                <c:pt idx="88">
                  <c:v>43229</c:v>
                </c:pt>
                <c:pt idx="89">
                  <c:v>43229</c:v>
                </c:pt>
                <c:pt idx="90">
                  <c:v>43229</c:v>
                </c:pt>
                <c:pt idx="91">
                  <c:v>43228</c:v>
                </c:pt>
                <c:pt idx="92">
                  <c:v>43230</c:v>
                </c:pt>
                <c:pt idx="93">
                  <c:v>43230</c:v>
                </c:pt>
                <c:pt idx="94">
                  <c:v>43231</c:v>
                </c:pt>
                <c:pt idx="95">
                  <c:v>43231</c:v>
                </c:pt>
                <c:pt idx="96">
                  <c:v>43231</c:v>
                </c:pt>
                <c:pt idx="97">
                  <c:v>43234</c:v>
                </c:pt>
                <c:pt idx="98">
                  <c:v>43234</c:v>
                </c:pt>
                <c:pt idx="99">
                  <c:v>43234</c:v>
                </c:pt>
                <c:pt idx="100">
                  <c:v>43235</c:v>
                </c:pt>
                <c:pt idx="101">
                  <c:v>43235</c:v>
                </c:pt>
                <c:pt idx="102">
                  <c:v>43235</c:v>
                </c:pt>
                <c:pt idx="103">
                  <c:v>43236</c:v>
                </c:pt>
                <c:pt idx="104">
                  <c:v>43236</c:v>
                </c:pt>
                <c:pt idx="105">
                  <c:v>43236</c:v>
                </c:pt>
                <c:pt idx="106">
                  <c:v>43236</c:v>
                </c:pt>
                <c:pt idx="107">
                  <c:v>43237</c:v>
                </c:pt>
                <c:pt idx="108">
                  <c:v>43237</c:v>
                </c:pt>
                <c:pt idx="109">
                  <c:v>43237</c:v>
                </c:pt>
                <c:pt idx="110">
                  <c:v>43237</c:v>
                </c:pt>
                <c:pt idx="111">
                  <c:v>43237</c:v>
                </c:pt>
                <c:pt idx="112">
                  <c:v>43237</c:v>
                </c:pt>
                <c:pt idx="113">
                  <c:v>43237</c:v>
                </c:pt>
                <c:pt idx="114">
                  <c:v>43238</c:v>
                </c:pt>
                <c:pt idx="115">
                  <c:v>43238</c:v>
                </c:pt>
                <c:pt idx="116">
                  <c:v>43241</c:v>
                </c:pt>
                <c:pt idx="117">
                  <c:v>43241</c:v>
                </c:pt>
                <c:pt idx="118">
                  <c:v>43242</c:v>
                </c:pt>
                <c:pt idx="119">
                  <c:v>43242</c:v>
                </c:pt>
                <c:pt idx="120">
                  <c:v>43243</c:v>
                </c:pt>
                <c:pt idx="121">
                  <c:v>43243</c:v>
                </c:pt>
                <c:pt idx="122">
                  <c:v>43244</c:v>
                </c:pt>
                <c:pt idx="123">
                  <c:v>43244</c:v>
                </c:pt>
                <c:pt idx="124">
                  <c:v>43245</c:v>
                </c:pt>
                <c:pt idx="125">
                  <c:v>43245</c:v>
                </c:pt>
                <c:pt idx="126">
                  <c:v>43245</c:v>
                </c:pt>
                <c:pt idx="127">
                  <c:v>43248</c:v>
                </c:pt>
                <c:pt idx="128">
                  <c:v>43248</c:v>
                </c:pt>
                <c:pt idx="129">
                  <c:v>43250</c:v>
                </c:pt>
                <c:pt idx="130">
                  <c:v>43250</c:v>
                </c:pt>
                <c:pt idx="131">
                  <c:v>43250</c:v>
                </c:pt>
                <c:pt idx="132">
                  <c:v>43250</c:v>
                </c:pt>
                <c:pt idx="133">
                  <c:v>43250</c:v>
                </c:pt>
                <c:pt idx="134">
                  <c:v>43251</c:v>
                </c:pt>
                <c:pt idx="135">
                  <c:v>43251</c:v>
                </c:pt>
                <c:pt idx="136">
                  <c:v>43251</c:v>
                </c:pt>
                <c:pt idx="137">
                  <c:v>43251</c:v>
                </c:pt>
                <c:pt idx="138">
                  <c:v>43252</c:v>
                </c:pt>
                <c:pt idx="139">
                  <c:v>43252</c:v>
                </c:pt>
                <c:pt idx="140">
                  <c:v>43252</c:v>
                </c:pt>
                <c:pt idx="141">
                  <c:v>43249</c:v>
                </c:pt>
                <c:pt idx="142">
                  <c:v>43251</c:v>
                </c:pt>
                <c:pt idx="143">
                  <c:v>43255</c:v>
                </c:pt>
                <c:pt idx="144">
                  <c:v>43255</c:v>
                </c:pt>
                <c:pt idx="145">
                  <c:v>43255</c:v>
                </c:pt>
                <c:pt idx="146">
                  <c:v>43256</c:v>
                </c:pt>
                <c:pt idx="147">
                  <c:v>43256</c:v>
                </c:pt>
                <c:pt idx="148">
                  <c:v>43256</c:v>
                </c:pt>
                <c:pt idx="149">
                  <c:v>43256</c:v>
                </c:pt>
                <c:pt idx="150">
                  <c:v>43257</c:v>
                </c:pt>
                <c:pt idx="151">
                  <c:v>43257</c:v>
                </c:pt>
                <c:pt idx="152">
                  <c:v>43257</c:v>
                </c:pt>
                <c:pt idx="153">
                  <c:v>43256</c:v>
                </c:pt>
                <c:pt idx="154">
                  <c:v>43258</c:v>
                </c:pt>
                <c:pt idx="155">
                  <c:v>43259</c:v>
                </c:pt>
                <c:pt idx="156">
                  <c:v>43259</c:v>
                </c:pt>
                <c:pt idx="157">
                  <c:v>43262</c:v>
                </c:pt>
                <c:pt idx="158">
                  <c:v>43262</c:v>
                </c:pt>
                <c:pt idx="159">
                  <c:v>43262</c:v>
                </c:pt>
                <c:pt idx="160">
                  <c:v>43262</c:v>
                </c:pt>
                <c:pt idx="161">
                  <c:v>43263</c:v>
                </c:pt>
                <c:pt idx="162">
                  <c:v>43263</c:v>
                </c:pt>
                <c:pt idx="163">
                  <c:v>43263</c:v>
                </c:pt>
                <c:pt idx="164">
                  <c:v>43263</c:v>
                </c:pt>
                <c:pt idx="165">
                  <c:v>43263</c:v>
                </c:pt>
                <c:pt idx="166">
                  <c:v>43264</c:v>
                </c:pt>
                <c:pt idx="167">
                  <c:v>43264</c:v>
                </c:pt>
                <c:pt idx="168">
                  <c:v>43264</c:v>
                </c:pt>
                <c:pt idx="169">
                  <c:v>43264</c:v>
                </c:pt>
                <c:pt idx="170">
                  <c:v>43265</c:v>
                </c:pt>
                <c:pt idx="171">
                  <c:v>43271</c:v>
                </c:pt>
                <c:pt idx="172">
                  <c:v>43271</c:v>
                </c:pt>
                <c:pt idx="173">
                  <c:v>43271</c:v>
                </c:pt>
                <c:pt idx="174">
                  <c:v>43271</c:v>
                </c:pt>
                <c:pt idx="175">
                  <c:v>43272</c:v>
                </c:pt>
                <c:pt idx="176">
                  <c:v>43272</c:v>
                </c:pt>
                <c:pt idx="177">
                  <c:v>43272</c:v>
                </c:pt>
                <c:pt idx="178">
                  <c:v>43273</c:v>
                </c:pt>
                <c:pt idx="179">
                  <c:v>43273</c:v>
                </c:pt>
                <c:pt idx="180">
                  <c:v>43273</c:v>
                </c:pt>
                <c:pt idx="181">
                  <c:v>43273</c:v>
                </c:pt>
                <c:pt idx="182">
                  <c:v>43276</c:v>
                </c:pt>
                <c:pt idx="183">
                  <c:v>43276</c:v>
                </c:pt>
                <c:pt idx="184">
                  <c:v>43277</c:v>
                </c:pt>
                <c:pt idx="185">
                  <c:v>43277</c:v>
                </c:pt>
                <c:pt idx="186">
                  <c:v>43277</c:v>
                </c:pt>
                <c:pt idx="187">
                  <c:v>43277</c:v>
                </c:pt>
                <c:pt idx="188">
                  <c:v>43278</c:v>
                </c:pt>
                <c:pt idx="189">
                  <c:v>43278</c:v>
                </c:pt>
                <c:pt idx="190">
                  <c:v>43278</c:v>
                </c:pt>
                <c:pt idx="191">
                  <c:v>43278</c:v>
                </c:pt>
                <c:pt idx="192">
                  <c:v>43278</c:v>
                </c:pt>
                <c:pt idx="193">
                  <c:v>43279</c:v>
                </c:pt>
                <c:pt idx="194">
                  <c:v>43279</c:v>
                </c:pt>
                <c:pt idx="195">
                  <c:v>43279</c:v>
                </c:pt>
                <c:pt idx="196">
                  <c:v>43279</c:v>
                </c:pt>
                <c:pt idx="197">
                  <c:v>43279</c:v>
                </c:pt>
                <c:pt idx="198">
                  <c:v>43280</c:v>
                </c:pt>
                <c:pt idx="199">
                  <c:v>43280</c:v>
                </c:pt>
                <c:pt idx="200">
                  <c:v>43280</c:v>
                </c:pt>
                <c:pt idx="201">
                  <c:v>43280</c:v>
                </c:pt>
              </c:numCache>
            </c:numRef>
          </c:xVal>
          <c:yVal>
            <c:numRef>
              <c:f>Sheet1!$B$5:$GU$5</c:f>
              <c:numCache>
                <c:formatCode>General</c:formatCode>
                <c:ptCount val="202"/>
                <c:pt idx="0">
                  <c:v>0</c:v>
                </c:pt>
                <c:pt idx="1">
                  <c:v>65.66</c:v>
                </c:pt>
                <c:pt idx="2">
                  <c:v>0</c:v>
                </c:pt>
                <c:pt idx="3">
                  <c:v>65.66</c:v>
                </c:pt>
                <c:pt idx="4">
                  <c:v>0</c:v>
                </c:pt>
                <c:pt idx="5">
                  <c:v>0</c:v>
                </c:pt>
                <c:pt idx="6">
                  <c:v>0</c:v>
                </c:pt>
                <c:pt idx="7">
                  <c:v>65.014589999999998</c:v>
                </c:pt>
                <c:pt idx="8">
                  <c:v>64.768688999999995</c:v>
                </c:pt>
                <c:pt idx="9">
                  <c:v>0</c:v>
                </c:pt>
                <c:pt idx="10">
                  <c:v>0</c:v>
                </c:pt>
                <c:pt idx="11">
                  <c:v>63.270656000000002</c:v>
                </c:pt>
                <c:pt idx="12">
                  <c:v>0</c:v>
                </c:pt>
                <c:pt idx="13">
                  <c:v>0</c:v>
                </c:pt>
                <c:pt idx="14">
                  <c:v>64.375655999999992</c:v>
                </c:pt>
                <c:pt idx="15">
                  <c:v>0</c:v>
                </c:pt>
                <c:pt idx="16">
                  <c:v>0</c:v>
                </c:pt>
                <c:pt idx="17">
                  <c:v>0</c:v>
                </c:pt>
                <c:pt idx="18">
                  <c:v>0</c:v>
                </c:pt>
                <c:pt idx="19">
                  <c:v>0</c:v>
                </c:pt>
                <c:pt idx="20">
                  <c:v>0</c:v>
                </c:pt>
                <c:pt idx="21">
                  <c:v>65.904343999999995</c:v>
                </c:pt>
                <c:pt idx="22">
                  <c:v>66.007622999999995</c:v>
                </c:pt>
                <c:pt idx="23">
                  <c:v>65.603319999999997</c:v>
                </c:pt>
                <c:pt idx="24">
                  <c:v>0</c:v>
                </c:pt>
                <c:pt idx="25">
                  <c:v>0</c:v>
                </c:pt>
                <c:pt idx="26">
                  <c:v>0</c:v>
                </c:pt>
                <c:pt idx="27">
                  <c:v>0</c:v>
                </c:pt>
                <c:pt idx="28">
                  <c:v>65.421148000000002</c:v>
                </c:pt>
                <c:pt idx="29">
                  <c:v>0</c:v>
                </c:pt>
                <c:pt idx="30">
                  <c:v>0</c:v>
                </c:pt>
                <c:pt idx="31">
                  <c:v>64.809262000000004</c:v>
                </c:pt>
                <c:pt idx="32">
                  <c:v>0</c:v>
                </c:pt>
                <c:pt idx="33">
                  <c:v>0</c:v>
                </c:pt>
                <c:pt idx="34">
                  <c:v>0</c:v>
                </c:pt>
                <c:pt idx="35">
                  <c:v>0</c:v>
                </c:pt>
                <c:pt idx="36">
                  <c:v>0</c:v>
                </c:pt>
                <c:pt idx="37">
                  <c:v>1.924795</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66.268279000000007</c:v>
                </c:pt>
                <c:pt idx="53">
                  <c:v>0</c:v>
                </c:pt>
                <c:pt idx="54">
                  <c:v>0</c:v>
                </c:pt>
                <c:pt idx="55">
                  <c:v>68.879753999999991</c:v>
                </c:pt>
                <c:pt idx="56">
                  <c:v>0</c:v>
                </c:pt>
                <c:pt idx="57">
                  <c:v>0</c:v>
                </c:pt>
                <c:pt idx="58">
                  <c:v>0</c:v>
                </c:pt>
                <c:pt idx="59">
                  <c:v>0</c:v>
                </c:pt>
                <c:pt idx="60">
                  <c:v>0</c:v>
                </c:pt>
                <c:pt idx="61">
                  <c:v>0</c:v>
                </c:pt>
                <c:pt idx="62">
                  <c:v>0</c:v>
                </c:pt>
                <c:pt idx="63">
                  <c:v>0</c:v>
                </c:pt>
                <c:pt idx="64">
                  <c:v>0</c:v>
                </c:pt>
                <c:pt idx="65">
                  <c:v>0</c:v>
                </c:pt>
                <c:pt idx="66">
                  <c:v>0</c:v>
                </c:pt>
                <c:pt idx="67">
                  <c:v>66.887130999999997</c:v>
                </c:pt>
                <c:pt idx="68">
                  <c:v>66.892049</c:v>
                </c:pt>
                <c:pt idx="69">
                  <c:v>66.877295000000004</c:v>
                </c:pt>
                <c:pt idx="70">
                  <c:v>66.896967000000004</c:v>
                </c:pt>
                <c:pt idx="71">
                  <c:v>0</c:v>
                </c:pt>
                <c:pt idx="72">
                  <c:v>0</c:v>
                </c:pt>
                <c:pt idx="73">
                  <c:v>0</c:v>
                </c:pt>
                <c:pt idx="74">
                  <c:v>0</c:v>
                </c:pt>
                <c:pt idx="75">
                  <c:v>0</c:v>
                </c:pt>
                <c:pt idx="76">
                  <c:v>0</c:v>
                </c:pt>
                <c:pt idx="77">
                  <c:v>0</c:v>
                </c:pt>
                <c:pt idx="78">
                  <c:v>0</c:v>
                </c:pt>
                <c:pt idx="79">
                  <c:v>0</c:v>
                </c:pt>
                <c:pt idx="80">
                  <c:v>0</c:v>
                </c:pt>
                <c:pt idx="81">
                  <c:v>0</c:v>
                </c:pt>
                <c:pt idx="82">
                  <c:v>0</c:v>
                </c:pt>
                <c:pt idx="83">
                  <c:v>0</c:v>
                </c:pt>
                <c:pt idx="84">
                  <c:v>0</c:v>
                </c:pt>
                <c:pt idx="85">
                  <c:v>67.507622999999995</c:v>
                </c:pt>
                <c:pt idx="86">
                  <c:v>0</c:v>
                </c:pt>
                <c:pt idx="87">
                  <c:v>0</c:v>
                </c:pt>
                <c:pt idx="88">
                  <c:v>0</c:v>
                </c:pt>
                <c:pt idx="89">
                  <c:v>66.320737999999977</c:v>
                </c:pt>
                <c:pt idx="90">
                  <c:v>66.301066000000006</c:v>
                </c:pt>
                <c:pt idx="91">
                  <c:v>0</c:v>
                </c:pt>
                <c:pt idx="92">
                  <c:v>0</c:v>
                </c:pt>
                <c:pt idx="93">
                  <c:v>0</c:v>
                </c:pt>
                <c:pt idx="94">
                  <c:v>0</c:v>
                </c:pt>
                <c:pt idx="95">
                  <c:v>0</c:v>
                </c:pt>
                <c:pt idx="96">
                  <c:v>0</c:v>
                </c:pt>
                <c:pt idx="97">
                  <c:v>0</c:v>
                </c:pt>
                <c:pt idx="98">
                  <c:v>0</c:v>
                </c:pt>
                <c:pt idx="99">
                  <c:v>0</c:v>
                </c:pt>
                <c:pt idx="100">
                  <c:v>0</c:v>
                </c:pt>
                <c:pt idx="101">
                  <c:v>0</c:v>
                </c:pt>
                <c:pt idx="102">
                  <c:v>0</c:v>
                </c:pt>
                <c:pt idx="103">
                  <c:v>0</c:v>
                </c:pt>
                <c:pt idx="104">
                  <c:v>0</c:v>
                </c:pt>
                <c:pt idx="105">
                  <c:v>0</c:v>
                </c:pt>
                <c:pt idx="106">
                  <c:v>0</c:v>
                </c:pt>
                <c:pt idx="107">
                  <c:v>0</c:v>
                </c:pt>
                <c:pt idx="108">
                  <c:v>0</c:v>
                </c:pt>
                <c:pt idx="109">
                  <c:v>0</c:v>
                </c:pt>
                <c:pt idx="110">
                  <c:v>0</c:v>
                </c:pt>
                <c:pt idx="111">
                  <c:v>0</c:v>
                </c:pt>
                <c:pt idx="112">
                  <c:v>0</c:v>
                </c:pt>
                <c:pt idx="113">
                  <c:v>0</c:v>
                </c:pt>
                <c:pt idx="114">
                  <c:v>0</c:v>
                </c:pt>
                <c:pt idx="115">
                  <c:v>0</c:v>
                </c:pt>
                <c:pt idx="116">
                  <c:v>0</c:v>
                </c:pt>
                <c:pt idx="117">
                  <c:v>0</c:v>
                </c:pt>
                <c:pt idx="118">
                  <c:v>0</c:v>
                </c:pt>
                <c:pt idx="119">
                  <c:v>0</c:v>
                </c:pt>
                <c:pt idx="120">
                  <c:v>0</c:v>
                </c:pt>
                <c:pt idx="121">
                  <c:v>0</c:v>
                </c:pt>
                <c:pt idx="122">
                  <c:v>0</c:v>
                </c:pt>
                <c:pt idx="123">
                  <c:v>0</c:v>
                </c:pt>
                <c:pt idx="124">
                  <c:v>0</c:v>
                </c:pt>
                <c:pt idx="125">
                  <c:v>0</c:v>
                </c:pt>
                <c:pt idx="126">
                  <c:v>0</c:v>
                </c:pt>
                <c:pt idx="127">
                  <c:v>0</c:v>
                </c:pt>
                <c:pt idx="128">
                  <c:v>0</c:v>
                </c:pt>
                <c:pt idx="129">
                  <c:v>0</c:v>
                </c:pt>
                <c:pt idx="130">
                  <c:v>0</c:v>
                </c:pt>
                <c:pt idx="131">
                  <c:v>0</c:v>
                </c:pt>
                <c:pt idx="132">
                  <c:v>0</c:v>
                </c:pt>
                <c:pt idx="133">
                  <c:v>0</c:v>
                </c:pt>
                <c:pt idx="134">
                  <c:v>0</c:v>
                </c:pt>
                <c:pt idx="135">
                  <c:v>0</c:v>
                </c:pt>
                <c:pt idx="136">
                  <c:v>0</c:v>
                </c:pt>
                <c:pt idx="137">
                  <c:v>0</c:v>
                </c:pt>
                <c:pt idx="138">
                  <c:v>0</c:v>
                </c:pt>
                <c:pt idx="139">
                  <c:v>0</c:v>
                </c:pt>
                <c:pt idx="140">
                  <c:v>0</c:v>
                </c:pt>
                <c:pt idx="141">
                  <c:v>0</c:v>
                </c:pt>
                <c:pt idx="142">
                  <c:v>64.162499999999994</c:v>
                </c:pt>
                <c:pt idx="143">
                  <c:v>0</c:v>
                </c:pt>
                <c:pt idx="144">
                  <c:v>0</c:v>
                </c:pt>
                <c:pt idx="145">
                  <c:v>0</c:v>
                </c:pt>
                <c:pt idx="146">
                  <c:v>0</c:v>
                </c:pt>
                <c:pt idx="147">
                  <c:v>0</c:v>
                </c:pt>
                <c:pt idx="148">
                  <c:v>0</c:v>
                </c:pt>
                <c:pt idx="149">
                  <c:v>0</c:v>
                </c:pt>
                <c:pt idx="150">
                  <c:v>0</c:v>
                </c:pt>
                <c:pt idx="151">
                  <c:v>0</c:v>
                </c:pt>
                <c:pt idx="152">
                  <c:v>64.912499999999994</c:v>
                </c:pt>
                <c:pt idx="153">
                  <c:v>64.462500000000006</c:v>
                </c:pt>
                <c:pt idx="154">
                  <c:v>0</c:v>
                </c:pt>
                <c:pt idx="155">
                  <c:v>0</c:v>
                </c:pt>
                <c:pt idx="156">
                  <c:v>0</c:v>
                </c:pt>
                <c:pt idx="157">
                  <c:v>0</c:v>
                </c:pt>
                <c:pt idx="158">
                  <c:v>0</c:v>
                </c:pt>
                <c:pt idx="159">
                  <c:v>0</c:v>
                </c:pt>
                <c:pt idx="160">
                  <c:v>0</c:v>
                </c:pt>
                <c:pt idx="161">
                  <c:v>0</c:v>
                </c:pt>
                <c:pt idx="162">
                  <c:v>0</c:v>
                </c:pt>
                <c:pt idx="163">
                  <c:v>0</c:v>
                </c:pt>
                <c:pt idx="164">
                  <c:v>0</c:v>
                </c:pt>
                <c:pt idx="165">
                  <c:v>0</c:v>
                </c:pt>
                <c:pt idx="166">
                  <c:v>0</c:v>
                </c:pt>
                <c:pt idx="167">
                  <c:v>0</c:v>
                </c:pt>
                <c:pt idx="168">
                  <c:v>0</c:v>
                </c:pt>
                <c:pt idx="169">
                  <c:v>0</c:v>
                </c:pt>
                <c:pt idx="170">
                  <c:v>0</c:v>
                </c:pt>
                <c:pt idx="171">
                  <c:v>0</c:v>
                </c:pt>
                <c:pt idx="172">
                  <c:v>0</c:v>
                </c:pt>
                <c:pt idx="173">
                  <c:v>0</c:v>
                </c:pt>
                <c:pt idx="174">
                  <c:v>0</c:v>
                </c:pt>
                <c:pt idx="175">
                  <c:v>0</c:v>
                </c:pt>
                <c:pt idx="176">
                  <c:v>0</c:v>
                </c:pt>
                <c:pt idx="177">
                  <c:v>63.610886999999998</c:v>
                </c:pt>
                <c:pt idx="178">
                  <c:v>0</c:v>
                </c:pt>
                <c:pt idx="179">
                  <c:v>0</c:v>
                </c:pt>
                <c:pt idx="180">
                  <c:v>0</c:v>
                </c:pt>
                <c:pt idx="181">
                  <c:v>0</c:v>
                </c:pt>
                <c:pt idx="182">
                  <c:v>0</c:v>
                </c:pt>
                <c:pt idx="183">
                  <c:v>0</c:v>
                </c:pt>
                <c:pt idx="184">
                  <c:v>0</c:v>
                </c:pt>
                <c:pt idx="185">
                  <c:v>0</c:v>
                </c:pt>
                <c:pt idx="186">
                  <c:v>0</c:v>
                </c:pt>
                <c:pt idx="187">
                  <c:v>63.246774000000002</c:v>
                </c:pt>
                <c:pt idx="188">
                  <c:v>0</c:v>
                </c:pt>
                <c:pt idx="189">
                  <c:v>0</c:v>
                </c:pt>
                <c:pt idx="190">
                  <c:v>0</c:v>
                </c:pt>
                <c:pt idx="191">
                  <c:v>0</c:v>
                </c:pt>
                <c:pt idx="192">
                  <c:v>0</c:v>
                </c:pt>
                <c:pt idx="193">
                  <c:v>0</c:v>
                </c:pt>
                <c:pt idx="194">
                  <c:v>0</c:v>
                </c:pt>
                <c:pt idx="195">
                  <c:v>0</c:v>
                </c:pt>
                <c:pt idx="196">
                  <c:v>0</c:v>
                </c:pt>
                <c:pt idx="197">
                  <c:v>63.354031999999997</c:v>
                </c:pt>
                <c:pt idx="198">
                  <c:v>0</c:v>
                </c:pt>
                <c:pt idx="199">
                  <c:v>0</c:v>
                </c:pt>
                <c:pt idx="200">
                  <c:v>0</c:v>
                </c:pt>
                <c:pt idx="201">
                  <c:v>0</c:v>
                </c:pt>
              </c:numCache>
            </c:numRef>
          </c:yVal>
          <c:smooth val="0"/>
          <c:extLst>
            <c:ext xmlns:c16="http://schemas.microsoft.com/office/drawing/2014/chart" uri="{C3380CC4-5D6E-409C-BE32-E72D297353CC}">
              <c16:uniqueId val="{00000001-3AEB-4646-A962-880763CB98F8}"/>
            </c:ext>
          </c:extLst>
        </c:ser>
        <c:ser>
          <c:idx val="2"/>
          <c:order val="2"/>
          <c:tx>
            <c:strRef>
              <c:f>Sheet1!$A$4</c:f>
              <c:strCache>
                <c:ptCount val="1"/>
                <c:pt idx="0">
                  <c:v>ICX 62pc Index</c:v>
                </c:pt>
              </c:strCache>
            </c:strRef>
          </c:tx>
          <c:spPr>
            <a:ln w="25400" cap="rnd">
              <a:solidFill>
                <a:srgbClr val="6CADDF"/>
              </a:solidFill>
              <a:prstDash val="solid"/>
              <a:round/>
            </a:ln>
            <a:effectLst/>
          </c:spPr>
          <c:marker>
            <c:symbol val="none"/>
          </c:marker>
          <c:xVal>
            <c:numRef>
              <c:f>Sheet1!$B$6:$GU$6</c:f>
              <c:numCache>
                <c:formatCode>General</c:formatCode>
                <c:ptCount val="62"/>
                <c:pt idx="0">
                  <c:v>43192</c:v>
                </c:pt>
                <c:pt idx="1">
                  <c:v>43193</c:v>
                </c:pt>
                <c:pt idx="2">
                  <c:v>43194</c:v>
                </c:pt>
                <c:pt idx="3">
                  <c:v>43195</c:v>
                </c:pt>
                <c:pt idx="4">
                  <c:v>43196</c:v>
                </c:pt>
                <c:pt idx="5">
                  <c:v>43199</c:v>
                </c:pt>
                <c:pt idx="6">
                  <c:v>43200</c:v>
                </c:pt>
                <c:pt idx="7">
                  <c:v>43201</c:v>
                </c:pt>
                <c:pt idx="8">
                  <c:v>43202</c:v>
                </c:pt>
                <c:pt idx="9">
                  <c:v>43203</c:v>
                </c:pt>
                <c:pt idx="10">
                  <c:v>43206</c:v>
                </c:pt>
                <c:pt idx="11">
                  <c:v>43207</c:v>
                </c:pt>
                <c:pt idx="12">
                  <c:v>43208</c:v>
                </c:pt>
                <c:pt idx="13">
                  <c:v>43209</c:v>
                </c:pt>
                <c:pt idx="14">
                  <c:v>43210</c:v>
                </c:pt>
                <c:pt idx="15">
                  <c:v>43213</c:v>
                </c:pt>
                <c:pt idx="16">
                  <c:v>43214</c:v>
                </c:pt>
                <c:pt idx="17">
                  <c:v>43215</c:v>
                </c:pt>
                <c:pt idx="18">
                  <c:v>43216</c:v>
                </c:pt>
                <c:pt idx="19">
                  <c:v>43217</c:v>
                </c:pt>
                <c:pt idx="20">
                  <c:v>43220</c:v>
                </c:pt>
                <c:pt idx="21">
                  <c:v>43222</c:v>
                </c:pt>
                <c:pt idx="22">
                  <c:v>43223</c:v>
                </c:pt>
                <c:pt idx="23">
                  <c:v>43224</c:v>
                </c:pt>
                <c:pt idx="24">
                  <c:v>43227</c:v>
                </c:pt>
                <c:pt idx="25">
                  <c:v>43228</c:v>
                </c:pt>
                <c:pt idx="26">
                  <c:v>43229</c:v>
                </c:pt>
                <c:pt idx="27">
                  <c:v>43230</c:v>
                </c:pt>
                <c:pt idx="28">
                  <c:v>43231</c:v>
                </c:pt>
                <c:pt idx="29">
                  <c:v>43234</c:v>
                </c:pt>
                <c:pt idx="30">
                  <c:v>43235</c:v>
                </c:pt>
                <c:pt idx="31">
                  <c:v>43236</c:v>
                </c:pt>
                <c:pt idx="32">
                  <c:v>43237</c:v>
                </c:pt>
                <c:pt idx="33">
                  <c:v>43238</c:v>
                </c:pt>
                <c:pt idx="34">
                  <c:v>43241</c:v>
                </c:pt>
                <c:pt idx="35">
                  <c:v>43242</c:v>
                </c:pt>
                <c:pt idx="36">
                  <c:v>43243</c:v>
                </c:pt>
                <c:pt idx="37">
                  <c:v>43244</c:v>
                </c:pt>
                <c:pt idx="38">
                  <c:v>43245</c:v>
                </c:pt>
                <c:pt idx="39">
                  <c:v>43248</c:v>
                </c:pt>
                <c:pt idx="40">
                  <c:v>43250</c:v>
                </c:pt>
                <c:pt idx="41">
                  <c:v>43251</c:v>
                </c:pt>
                <c:pt idx="42">
                  <c:v>43252</c:v>
                </c:pt>
                <c:pt idx="43">
                  <c:v>43255</c:v>
                </c:pt>
                <c:pt idx="44">
                  <c:v>43256</c:v>
                </c:pt>
                <c:pt idx="45">
                  <c:v>43257</c:v>
                </c:pt>
                <c:pt idx="46">
                  <c:v>43258</c:v>
                </c:pt>
                <c:pt idx="47">
                  <c:v>43259</c:v>
                </c:pt>
                <c:pt idx="48">
                  <c:v>43262</c:v>
                </c:pt>
                <c:pt idx="49">
                  <c:v>43263</c:v>
                </c:pt>
                <c:pt idx="50">
                  <c:v>43264</c:v>
                </c:pt>
                <c:pt idx="51">
                  <c:v>43265</c:v>
                </c:pt>
                <c:pt idx="52">
                  <c:v>43269</c:v>
                </c:pt>
                <c:pt idx="53">
                  <c:v>43270</c:v>
                </c:pt>
                <c:pt idx="54">
                  <c:v>43271</c:v>
                </c:pt>
                <c:pt idx="55">
                  <c:v>43272</c:v>
                </c:pt>
                <c:pt idx="56">
                  <c:v>43273</c:v>
                </c:pt>
                <c:pt idx="57">
                  <c:v>43276</c:v>
                </c:pt>
                <c:pt idx="58">
                  <c:v>43277</c:v>
                </c:pt>
                <c:pt idx="59">
                  <c:v>43278</c:v>
                </c:pt>
                <c:pt idx="60">
                  <c:v>43279</c:v>
                </c:pt>
                <c:pt idx="61">
                  <c:v>43280</c:v>
                </c:pt>
              </c:numCache>
            </c:numRef>
          </c:xVal>
          <c:yVal>
            <c:numRef>
              <c:f>Sheet1!$B$7:$GU$7</c:f>
              <c:numCache>
                <c:formatCode>General</c:formatCode>
                <c:ptCount val="62"/>
                <c:pt idx="0">
                  <c:v>65.75</c:v>
                </c:pt>
                <c:pt idx="1">
                  <c:v>63.85</c:v>
                </c:pt>
                <c:pt idx="2">
                  <c:v>63.6</c:v>
                </c:pt>
                <c:pt idx="3">
                  <c:v>63.6</c:v>
                </c:pt>
                <c:pt idx="4">
                  <c:v>63.6</c:v>
                </c:pt>
                <c:pt idx="5">
                  <c:v>64.099999999999994</c:v>
                </c:pt>
                <c:pt idx="6">
                  <c:v>65.599999999999994</c:v>
                </c:pt>
                <c:pt idx="7">
                  <c:v>64.95</c:v>
                </c:pt>
                <c:pt idx="8">
                  <c:v>64.3</c:v>
                </c:pt>
                <c:pt idx="9">
                  <c:v>65.099999999999994</c:v>
                </c:pt>
                <c:pt idx="10">
                  <c:v>64.099999999999994</c:v>
                </c:pt>
                <c:pt idx="11">
                  <c:v>64.599999999999994</c:v>
                </c:pt>
                <c:pt idx="12">
                  <c:v>65.849999999999994</c:v>
                </c:pt>
                <c:pt idx="13">
                  <c:v>68.400000000000006</c:v>
                </c:pt>
                <c:pt idx="14">
                  <c:v>67.25</c:v>
                </c:pt>
                <c:pt idx="15">
                  <c:v>67.45</c:v>
                </c:pt>
                <c:pt idx="16">
                  <c:v>67.5</c:v>
                </c:pt>
                <c:pt idx="17">
                  <c:v>66.55</c:v>
                </c:pt>
                <c:pt idx="18">
                  <c:v>66.349999999999994</c:v>
                </c:pt>
                <c:pt idx="19">
                  <c:v>65.900000000000006</c:v>
                </c:pt>
                <c:pt idx="20">
                  <c:v>65.650000000000006</c:v>
                </c:pt>
                <c:pt idx="21">
                  <c:v>66.650000000000006</c:v>
                </c:pt>
                <c:pt idx="22">
                  <c:v>67</c:v>
                </c:pt>
                <c:pt idx="23">
                  <c:v>66.45</c:v>
                </c:pt>
                <c:pt idx="24">
                  <c:v>67.25</c:v>
                </c:pt>
                <c:pt idx="25">
                  <c:v>67.099999999999994</c:v>
                </c:pt>
                <c:pt idx="26">
                  <c:v>66.150000000000006</c:v>
                </c:pt>
                <c:pt idx="27">
                  <c:v>66.400000000000006</c:v>
                </c:pt>
                <c:pt idx="28">
                  <c:v>67.599999999999994</c:v>
                </c:pt>
                <c:pt idx="29">
                  <c:v>68.5</c:v>
                </c:pt>
                <c:pt idx="30">
                  <c:v>67.5</c:v>
                </c:pt>
                <c:pt idx="31">
                  <c:v>67.849999999999994</c:v>
                </c:pt>
                <c:pt idx="32">
                  <c:v>67.400000000000006</c:v>
                </c:pt>
                <c:pt idx="33">
                  <c:v>66.75</c:v>
                </c:pt>
                <c:pt idx="34">
                  <c:v>65.05</c:v>
                </c:pt>
                <c:pt idx="35">
                  <c:v>64.3</c:v>
                </c:pt>
                <c:pt idx="36">
                  <c:v>63.55</c:v>
                </c:pt>
                <c:pt idx="37">
                  <c:v>65.2</c:v>
                </c:pt>
                <c:pt idx="38">
                  <c:v>63.85</c:v>
                </c:pt>
                <c:pt idx="39">
                  <c:v>63.45</c:v>
                </c:pt>
                <c:pt idx="40">
                  <c:v>63.85</c:v>
                </c:pt>
                <c:pt idx="41">
                  <c:v>64.150000000000006</c:v>
                </c:pt>
                <c:pt idx="42">
                  <c:v>64.349999999999994</c:v>
                </c:pt>
                <c:pt idx="43">
                  <c:v>63.75</c:v>
                </c:pt>
                <c:pt idx="44">
                  <c:v>64.400000000000006</c:v>
                </c:pt>
                <c:pt idx="45">
                  <c:v>64.900000000000006</c:v>
                </c:pt>
                <c:pt idx="46">
                  <c:v>64.75</c:v>
                </c:pt>
                <c:pt idx="47">
                  <c:v>64.2</c:v>
                </c:pt>
                <c:pt idx="48">
                  <c:v>65.3</c:v>
                </c:pt>
                <c:pt idx="49">
                  <c:v>65.650000000000006</c:v>
                </c:pt>
                <c:pt idx="50">
                  <c:v>65.5</c:v>
                </c:pt>
                <c:pt idx="51">
                  <c:v>66.099999999999994</c:v>
                </c:pt>
                <c:pt idx="52">
                  <c:v>66.099999999999994</c:v>
                </c:pt>
                <c:pt idx="53">
                  <c:v>63.5</c:v>
                </c:pt>
                <c:pt idx="54">
                  <c:v>63.8</c:v>
                </c:pt>
                <c:pt idx="55">
                  <c:v>63.85</c:v>
                </c:pt>
                <c:pt idx="56">
                  <c:v>63.65</c:v>
                </c:pt>
                <c:pt idx="57">
                  <c:v>64.3</c:v>
                </c:pt>
                <c:pt idx="58">
                  <c:v>63.8</c:v>
                </c:pt>
                <c:pt idx="59">
                  <c:v>63.55</c:v>
                </c:pt>
                <c:pt idx="60">
                  <c:v>63.5</c:v>
                </c:pt>
                <c:pt idx="61">
                  <c:v>64.05</c:v>
                </c:pt>
              </c:numCache>
            </c:numRef>
          </c:yVal>
          <c:smooth val="1"/>
          <c:extLst>
            <c:ext xmlns:c16="http://schemas.microsoft.com/office/drawing/2014/chart" uri="{C3380CC4-5D6E-409C-BE32-E72D297353CC}">
              <c16:uniqueId val="{00000002-3AEB-4646-A962-880763CB98F8}"/>
            </c:ext>
          </c:extLst>
        </c:ser>
        <c:dLbls>
          <c:showLegendKey val="0"/>
          <c:showVal val="0"/>
          <c:showCatName val="0"/>
          <c:showSerName val="0"/>
          <c:showPercent val="0"/>
          <c:showBubbleSize val="0"/>
        </c:dLbls>
        <c:axId val="1094152432"/>
        <c:axId val="980971968"/>
      </c:scatterChart>
      <c:valAx>
        <c:axId val="1094152432"/>
        <c:scaling>
          <c:orientation val="minMax"/>
        </c:scaling>
        <c:delete val="0"/>
        <c:axPos val="b"/>
        <c:majorGridlines>
          <c:spPr>
            <a:ln w="12700" cap="flat">
              <a:solidFill>
                <a:srgbClr val="D9D9D9"/>
              </a:solidFill>
              <a:prstDash val="solid"/>
              <a:round/>
            </a:ln>
          </c:spPr>
        </c:majorGridlines>
        <c:numFmt formatCode="d&quot;-&quot;mmm&quot;-&quot;yy" sourceLinked="0"/>
        <c:majorTickMark val="none"/>
        <c:minorTickMark val="none"/>
        <c:tickLblPos val="nextTo"/>
        <c:spPr>
          <a:ln w="12700" cap="flat">
            <a:solidFill>
              <a:srgbClr val="BFBFBF"/>
            </a:solidFill>
            <a:prstDash val="solid"/>
            <a:round/>
          </a:ln>
        </c:spPr>
        <c:txPr>
          <a:bodyPr rot="0"/>
          <a:lstStyle/>
          <a:p>
            <a:pPr>
              <a:defRPr sz="1000" b="0" i="0" u="none" strike="noStrike">
                <a:solidFill>
                  <a:srgbClr val="282828"/>
                </a:solidFill>
                <a:latin typeface="Verdana"/>
              </a:defRPr>
            </a:pPr>
            <a:endParaRPr lang="en-US"/>
          </a:p>
        </c:txPr>
        <c:crossAx val="980971968"/>
        <c:crosses val="autoZero"/>
        <c:crossBetween val="between"/>
      </c:valAx>
      <c:valAx>
        <c:axId val="980971968"/>
        <c:scaling>
          <c:orientation val="minMax"/>
          <c:min val="60"/>
        </c:scaling>
        <c:delete val="0"/>
        <c:axPos val="l"/>
        <c:majorGridlines>
          <c:spPr>
            <a:ln w="12700" cap="flat">
              <a:solidFill>
                <a:srgbClr val="D9D9D9"/>
              </a:solidFill>
              <a:prstDash val="solid"/>
              <a:round/>
            </a:ln>
          </c:spPr>
        </c:majorGridlines>
        <c:numFmt formatCode="0.####" sourceLinked="0"/>
        <c:majorTickMark val="none"/>
        <c:minorTickMark val="none"/>
        <c:tickLblPos val="nextTo"/>
        <c:spPr>
          <a:ln w="12700" cap="flat">
            <a:solidFill>
              <a:srgbClr val="BFBFBF"/>
            </a:solidFill>
            <a:prstDash val="solid"/>
            <a:round/>
          </a:ln>
        </c:spPr>
        <c:txPr>
          <a:bodyPr rot="0"/>
          <a:lstStyle/>
          <a:p>
            <a:pPr>
              <a:defRPr sz="1000" b="0" i="0" u="none" strike="noStrike">
                <a:solidFill>
                  <a:srgbClr val="282828"/>
                </a:solidFill>
                <a:latin typeface="Verdana"/>
              </a:defRPr>
            </a:pPr>
            <a:endParaRPr lang="en-US"/>
          </a:p>
        </c:txPr>
        <c:crossAx val="1094152432"/>
        <c:crosses val="autoZero"/>
        <c:crossBetween val="between"/>
        <c:majorUnit val="2.5"/>
        <c:minorUnit val="1.25"/>
      </c:valAx>
      <c:spPr>
        <a:noFill/>
        <a:ln w="12700" cap="flat">
          <a:noFill/>
          <a:miter lim="400000"/>
        </a:ln>
        <a:effectLst/>
      </c:spPr>
    </c:plotArea>
    <c:legend>
      <c:legendPos val="b"/>
      <c:layout>
        <c:manualLayout>
          <c:xMode val="edge"/>
          <c:yMode val="edge"/>
          <c:x val="0.30071500000000001"/>
          <c:y val="0.94725499999999996"/>
          <c:w val="0.37250299999999997"/>
          <c:h val="5.2744699999999999E-2"/>
        </c:manualLayout>
      </c:layout>
      <c:overlay val="1"/>
      <c:spPr>
        <a:noFill/>
        <a:ln w="12700" cap="flat">
          <a:noFill/>
          <a:miter lim="400000"/>
        </a:ln>
        <a:effectLst/>
      </c:spPr>
      <c:txPr>
        <a:bodyPr rot="0"/>
        <a:lstStyle/>
        <a:p>
          <a:pPr>
            <a:defRPr sz="1200" b="0" i="0" u="none" strike="noStrike">
              <a:solidFill>
                <a:srgbClr val="282828"/>
              </a:solidFill>
              <a:latin typeface="Verdana"/>
            </a:defRPr>
          </a:pPr>
          <a:endParaRPr lang="en-US"/>
        </a:p>
      </c:txPr>
    </c:legend>
    <c:plotVisOnly val="1"/>
    <c:dispBlanksAs val="gap"/>
    <c:showDLblsOverMax val="1"/>
  </c:chart>
  <c:spPr>
    <a:noFill/>
    <a:ln>
      <a:noFill/>
    </a:ln>
    <a:effectLst/>
  </c:sp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18"/>
  <c:chart>
    <c:title>
      <c:tx>
        <c:rich>
          <a:bodyPr rot="0"/>
          <a:lstStyle/>
          <a:p>
            <a:pPr>
              <a:defRPr sz="1600" b="1" i="0" u="none" strike="noStrike">
                <a:solidFill>
                  <a:srgbClr val="003F81"/>
                </a:solidFill>
                <a:latin typeface="Verdana"/>
              </a:defRPr>
            </a:pPr>
            <a:r>
              <a:rPr lang="en-US" sz="1600" b="1" i="0" u="none" strike="noStrike">
                <a:solidFill>
                  <a:srgbClr val="003F81"/>
                </a:solidFill>
                <a:latin typeface="Verdana"/>
              </a:rPr>
              <a:t>May -18 - Weighted  Volumes (DMT)</a:t>
            </a:r>
          </a:p>
        </c:rich>
      </c:tx>
      <c:layout>
        <c:manualLayout>
          <c:xMode val="edge"/>
          <c:yMode val="edge"/>
          <c:x val="0.162053"/>
          <c:y val="0"/>
          <c:w val="0.67589399999999999"/>
          <c:h val="0.13794400000000001"/>
        </c:manualLayout>
      </c:layout>
      <c:overlay val="1"/>
      <c:spPr>
        <a:noFill/>
        <a:effectLst/>
      </c:spPr>
    </c:title>
    <c:autoTitleDeleted val="0"/>
    <c:plotArea>
      <c:layout>
        <c:manualLayout>
          <c:layoutTarget val="inner"/>
          <c:xMode val="edge"/>
          <c:yMode val="edge"/>
          <c:x val="0.13306399999999999"/>
          <c:y val="0.13794400000000001"/>
          <c:w val="0.86193600000000004"/>
          <c:h val="0.77579299999999995"/>
        </c:manualLayout>
      </c:layout>
      <c:barChart>
        <c:barDir val="col"/>
        <c:grouping val="clustered"/>
        <c:varyColors val="0"/>
        <c:ser>
          <c:idx val="0"/>
          <c:order val="0"/>
          <c:tx>
            <c:strRef>
              <c:f>Sheet1!$A$2</c:f>
              <c:strCache>
                <c:ptCount val="1"/>
                <c:pt idx="0">
                  <c:v>May-18</c:v>
                </c:pt>
              </c:strCache>
            </c:strRef>
          </c:tx>
          <c:spPr>
            <a:solidFill>
              <a:srgbClr val="6CADDF"/>
            </a:solidFill>
            <a:ln w="12700" cap="flat">
              <a:noFill/>
              <a:miter lim="400000"/>
            </a:ln>
            <a:effectLst/>
          </c:spPr>
          <c:invertIfNegative val="0"/>
          <c:cat>
            <c:strRef>
              <c:f>Sheet1!$B$1:$E$1</c:f>
              <c:strCache>
                <c:ptCount val="4"/>
                <c:pt idx="0">
                  <c:v>1</c:v>
                </c:pt>
                <c:pt idx="1">
                  <c:v>2</c:v>
                </c:pt>
                <c:pt idx="2">
                  <c:v>3</c:v>
                </c:pt>
                <c:pt idx="3">
                  <c:v>4</c:v>
                </c:pt>
              </c:strCache>
            </c:strRef>
          </c:cat>
          <c:val>
            <c:numRef>
              <c:f>Sheet1!$B$2:$E$2</c:f>
              <c:numCache>
                <c:formatCode>General</c:formatCode>
                <c:ptCount val="4"/>
                <c:pt idx="0">
                  <c:v>5110500</c:v>
                </c:pt>
                <c:pt idx="1">
                  <c:v>180540</c:v>
                </c:pt>
                <c:pt idx="2">
                  <c:v>52440</c:v>
                </c:pt>
                <c:pt idx="3">
                  <c:v>903290</c:v>
                </c:pt>
              </c:numCache>
            </c:numRef>
          </c:val>
          <c:extLst>
            <c:ext xmlns:c16="http://schemas.microsoft.com/office/drawing/2014/chart" uri="{C3380CC4-5D6E-409C-BE32-E72D297353CC}">
              <c16:uniqueId val="{00000000-9410-4CD7-99E7-6C5727F1A227}"/>
            </c:ext>
          </c:extLst>
        </c:ser>
        <c:dLbls>
          <c:showLegendKey val="0"/>
          <c:showVal val="0"/>
          <c:showCatName val="0"/>
          <c:showSerName val="0"/>
          <c:showPercent val="0"/>
          <c:showBubbleSize val="0"/>
        </c:dLbls>
        <c:gapWidth val="120"/>
        <c:overlap val="-20"/>
        <c:axId val="1093731888"/>
        <c:axId val="1093733248"/>
      </c:barChart>
      <c:catAx>
        <c:axId val="1093731888"/>
        <c:scaling>
          <c:orientation val="minMax"/>
        </c:scaling>
        <c:delete val="0"/>
        <c:axPos val="b"/>
        <c:numFmt formatCode="General" sourceLinked="0"/>
        <c:majorTickMark val="none"/>
        <c:minorTickMark val="none"/>
        <c:tickLblPos val="low"/>
        <c:spPr>
          <a:ln w="12700" cap="flat">
            <a:solidFill>
              <a:srgbClr val="000000"/>
            </a:solidFill>
            <a:prstDash val="solid"/>
            <a:round/>
          </a:ln>
        </c:spPr>
        <c:txPr>
          <a:bodyPr rot="0"/>
          <a:lstStyle/>
          <a:p>
            <a:pPr>
              <a:defRPr sz="1000" b="0" i="0" u="none" strike="noStrike">
                <a:solidFill>
                  <a:srgbClr val="000000"/>
                </a:solidFill>
                <a:latin typeface="Verdana"/>
              </a:defRPr>
            </a:pPr>
            <a:endParaRPr lang="en-US"/>
          </a:p>
        </c:txPr>
        <c:crossAx val="1093733248"/>
        <c:crosses val="autoZero"/>
        <c:auto val="1"/>
        <c:lblAlgn val="ctr"/>
        <c:lblOffset val="100"/>
        <c:noMultiLvlLbl val="1"/>
      </c:catAx>
      <c:valAx>
        <c:axId val="1093733248"/>
        <c:scaling>
          <c:orientation val="minMax"/>
        </c:scaling>
        <c:delete val="0"/>
        <c:axPos val="l"/>
        <c:majorGridlines>
          <c:spPr>
            <a:ln w="12700" cap="flat">
              <a:solidFill>
                <a:srgbClr val="AAAAAA"/>
              </a:solidFill>
              <a:prstDash val="solid"/>
              <a:round/>
            </a:ln>
          </c:spPr>
        </c:majorGridlines>
        <c:numFmt formatCode="#,##0" sourceLinked="0"/>
        <c:majorTickMark val="none"/>
        <c:minorTickMark val="none"/>
        <c:tickLblPos val="nextTo"/>
        <c:spPr>
          <a:ln w="12700" cap="flat">
            <a:solidFill>
              <a:srgbClr val="000000"/>
            </a:solidFill>
            <a:prstDash val="solid"/>
            <a:round/>
          </a:ln>
        </c:spPr>
        <c:txPr>
          <a:bodyPr rot="0"/>
          <a:lstStyle/>
          <a:p>
            <a:pPr>
              <a:defRPr sz="1000" b="0" i="0" u="none" strike="noStrike">
                <a:solidFill>
                  <a:srgbClr val="000000"/>
                </a:solidFill>
                <a:latin typeface="Verdana"/>
              </a:defRPr>
            </a:pPr>
            <a:endParaRPr lang="en-US"/>
          </a:p>
        </c:txPr>
        <c:crossAx val="1093731888"/>
        <c:crosses val="autoZero"/>
        <c:crossBetween val="between"/>
        <c:majorUnit val="1500000"/>
        <c:minorUnit val="750000"/>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18"/>
  <c:chart>
    <c:title>
      <c:tx>
        <c:rich>
          <a:bodyPr rot="0"/>
          <a:lstStyle/>
          <a:p>
            <a:pPr>
              <a:defRPr sz="1600" b="1" i="0" u="none" strike="noStrike">
                <a:solidFill>
                  <a:srgbClr val="003F81"/>
                </a:solidFill>
                <a:latin typeface="Verdana"/>
              </a:defRPr>
            </a:pPr>
            <a:r>
              <a:rPr lang="en-US" sz="1600" b="1" i="0" u="none" strike="noStrike">
                <a:solidFill>
                  <a:srgbClr val="003F81"/>
                </a:solidFill>
                <a:latin typeface="Verdana"/>
              </a:rPr>
              <a:t>Daily Data Collection</a:t>
            </a:r>
          </a:p>
        </c:rich>
      </c:tx>
      <c:layout>
        <c:manualLayout>
          <c:xMode val="edge"/>
          <c:yMode val="edge"/>
          <c:x val="0.273621"/>
          <c:y val="0"/>
          <c:w val="0.45275799999999999"/>
          <c:h val="0.13020300000000001"/>
        </c:manualLayout>
      </c:layout>
      <c:overlay val="1"/>
      <c:spPr>
        <a:noFill/>
        <a:effectLst/>
      </c:spPr>
    </c:title>
    <c:autoTitleDeleted val="0"/>
    <c:plotArea>
      <c:layout>
        <c:manualLayout>
          <c:layoutTarget val="inner"/>
          <c:xMode val="edge"/>
          <c:yMode val="edge"/>
          <c:x val="5.6720699999999999E-2"/>
          <c:y val="0.13020300000000001"/>
          <c:w val="0.93827899999999997"/>
          <c:h val="0.66372799999999998"/>
        </c:manualLayout>
      </c:layout>
      <c:barChart>
        <c:barDir val="col"/>
        <c:grouping val="stacked"/>
        <c:varyColors val="0"/>
        <c:ser>
          <c:idx val="0"/>
          <c:order val="0"/>
          <c:tx>
            <c:strRef>
              <c:f>Sheet1!$A$2</c:f>
              <c:strCache>
                <c:ptCount val="1"/>
                <c:pt idx="0">
                  <c:v>Tier 1 - Fixed </c:v>
                </c:pt>
              </c:strCache>
            </c:strRef>
          </c:tx>
          <c:spPr>
            <a:solidFill>
              <a:srgbClr val="005DAA"/>
            </a:solidFill>
            <a:ln w="12700" cap="flat">
              <a:noFill/>
              <a:miter lim="400000"/>
            </a:ln>
            <a:effectLst/>
          </c:spPr>
          <c:invertIfNegative val="0"/>
          <c:cat>
            <c:strRef>
              <c:f>Sheet1!$B$1:$V$1</c:f>
              <c:strCache>
                <c:ptCount val="21"/>
                <c:pt idx="0">
                  <c:v>5/3/2022</c:v>
                </c:pt>
                <c:pt idx="1">
                  <c:v>5/4/2022</c:v>
                </c:pt>
                <c:pt idx="2">
                  <c:v>5/5/2022</c:v>
                </c:pt>
                <c:pt idx="3">
                  <c:v>5/8/2022</c:v>
                </c:pt>
                <c:pt idx="4">
                  <c:v>5/9/2022</c:v>
                </c:pt>
                <c:pt idx="5">
                  <c:v>5/10/2022</c:v>
                </c:pt>
                <c:pt idx="6">
                  <c:v>5/11/2022</c:v>
                </c:pt>
                <c:pt idx="7">
                  <c:v>5/12/2022</c:v>
                </c:pt>
                <c:pt idx="8">
                  <c:v>5/15/2022</c:v>
                </c:pt>
                <c:pt idx="9">
                  <c:v>5/16/2022</c:v>
                </c:pt>
                <c:pt idx="10">
                  <c:v>5/17/2022</c:v>
                </c:pt>
                <c:pt idx="11">
                  <c:v>5/18/2022</c:v>
                </c:pt>
                <c:pt idx="12">
                  <c:v>5/19/2022</c:v>
                </c:pt>
                <c:pt idx="13">
                  <c:v>5/22/2022</c:v>
                </c:pt>
                <c:pt idx="14">
                  <c:v>5/23/2022</c:v>
                </c:pt>
                <c:pt idx="15">
                  <c:v>5/24/2022</c:v>
                </c:pt>
                <c:pt idx="16">
                  <c:v>5/25/2022</c:v>
                </c:pt>
                <c:pt idx="17">
                  <c:v>5/26/2022</c:v>
                </c:pt>
                <c:pt idx="18">
                  <c:v>5/29/2022</c:v>
                </c:pt>
                <c:pt idx="19">
                  <c:v>5/31/2022</c:v>
                </c:pt>
                <c:pt idx="20">
                  <c:v>6/1/2022</c:v>
                </c:pt>
              </c:strCache>
            </c:strRef>
          </c:cat>
          <c:val>
            <c:numRef>
              <c:f>Sheet1!$B$2:$V$2</c:f>
              <c:numCache>
                <c:formatCode>General</c:formatCode>
                <c:ptCount val="21"/>
                <c:pt idx="0">
                  <c:v>2</c:v>
                </c:pt>
                <c:pt idx="1">
                  <c:v>2</c:v>
                </c:pt>
                <c:pt idx="2">
                  <c:v>1</c:v>
                </c:pt>
                <c:pt idx="3">
                  <c:v>2</c:v>
                </c:pt>
                <c:pt idx="4">
                  <c:v>3</c:v>
                </c:pt>
                <c:pt idx="5">
                  <c:v>3</c:v>
                </c:pt>
                <c:pt idx="6">
                  <c:v>2</c:v>
                </c:pt>
                <c:pt idx="7">
                  <c:v>2</c:v>
                </c:pt>
                <c:pt idx="8">
                  <c:v>2</c:v>
                </c:pt>
                <c:pt idx="9">
                  <c:v>2</c:v>
                </c:pt>
                <c:pt idx="10">
                  <c:v>4</c:v>
                </c:pt>
                <c:pt idx="11">
                  <c:v>1</c:v>
                </c:pt>
                <c:pt idx="12">
                  <c:v>1</c:v>
                </c:pt>
                <c:pt idx="13">
                  <c:v>1</c:v>
                </c:pt>
                <c:pt idx="14">
                  <c:v>2</c:v>
                </c:pt>
                <c:pt idx="15">
                  <c:v>1</c:v>
                </c:pt>
                <c:pt idx="16">
                  <c:v>1</c:v>
                </c:pt>
                <c:pt idx="17">
                  <c:v>3</c:v>
                </c:pt>
                <c:pt idx="18">
                  <c:v>1</c:v>
                </c:pt>
                <c:pt idx="19">
                  <c:v>4</c:v>
                </c:pt>
                <c:pt idx="20">
                  <c:v>2</c:v>
                </c:pt>
              </c:numCache>
            </c:numRef>
          </c:val>
          <c:extLst>
            <c:ext xmlns:c16="http://schemas.microsoft.com/office/drawing/2014/chart" uri="{C3380CC4-5D6E-409C-BE32-E72D297353CC}">
              <c16:uniqueId val="{00000000-B3A5-4246-B507-5893A1829AA0}"/>
            </c:ext>
          </c:extLst>
        </c:ser>
        <c:ser>
          <c:idx val="1"/>
          <c:order val="1"/>
          <c:tx>
            <c:strRef>
              <c:f>Sheet1!$A$3</c:f>
              <c:strCache>
                <c:ptCount val="1"/>
                <c:pt idx="0">
                  <c:v>Tier 2 - Screen B/O</c:v>
                </c:pt>
              </c:strCache>
            </c:strRef>
          </c:tx>
          <c:spPr>
            <a:solidFill>
              <a:srgbClr val="4D4D4D"/>
            </a:solidFill>
            <a:ln w="12700" cap="flat">
              <a:noFill/>
              <a:miter lim="400000"/>
            </a:ln>
            <a:effectLst/>
          </c:spPr>
          <c:invertIfNegative val="0"/>
          <c:cat>
            <c:strRef>
              <c:f>Sheet1!$B$1:$V$1</c:f>
              <c:strCache>
                <c:ptCount val="21"/>
                <c:pt idx="0">
                  <c:v>5/3/2022</c:v>
                </c:pt>
                <c:pt idx="1">
                  <c:v>5/4/2022</c:v>
                </c:pt>
                <c:pt idx="2">
                  <c:v>5/5/2022</c:v>
                </c:pt>
                <c:pt idx="3">
                  <c:v>5/8/2022</c:v>
                </c:pt>
                <c:pt idx="4">
                  <c:v>5/9/2022</c:v>
                </c:pt>
                <c:pt idx="5">
                  <c:v>5/10/2022</c:v>
                </c:pt>
                <c:pt idx="6">
                  <c:v>5/11/2022</c:v>
                </c:pt>
                <c:pt idx="7">
                  <c:v>5/12/2022</c:v>
                </c:pt>
                <c:pt idx="8">
                  <c:v>5/15/2022</c:v>
                </c:pt>
                <c:pt idx="9">
                  <c:v>5/16/2022</c:v>
                </c:pt>
                <c:pt idx="10">
                  <c:v>5/17/2022</c:v>
                </c:pt>
                <c:pt idx="11">
                  <c:v>5/18/2022</c:v>
                </c:pt>
                <c:pt idx="12">
                  <c:v>5/19/2022</c:v>
                </c:pt>
                <c:pt idx="13">
                  <c:v>5/22/2022</c:v>
                </c:pt>
                <c:pt idx="14">
                  <c:v>5/23/2022</c:v>
                </c:pt>
                <c:pt idx="15">
                  <c:v>5/24/2022</c:v>
                </c:pt>
                <c:pt idx="16">
                  <c:v>5/25/2022</c:v>
                </c:pt>
                <c:pt idx="17">
                  <c:v>5/26/2022</c:v>
                </c:pt>
                <c:pt idx="18">
                  <c:v>5/29/2022</c:v>
                </c:pt>
                <c:pt idx="19">
                  <c:v>5/31/2022</c:v>
                </c:pt>
                <c:pt idx="20">
                  <c:v>6/1/2022</c:v>
                </c:pt>
              </c:strCache>
            </c:strRef>
          </c:cat>
          <c:val>
            <c:numRef>
              <c:f>Sheet1!$B$3:$V$3</c:f>
              <c:numCache>
                <c:formatCode>General</c:formatCode>
                <c:ptCount val="21"/>
                <c:pt idx="0">
                  <c:v>0</c:v>
                </c:pt>
                <c:pt idx="1">
                  <c:v>2</c:v>
                </c:pt>
                <c:pt idx="2">
                  <c:v>0</c:v>
                </c:pt>
                <c:pt idx="3">
                  <c:v>0</c:v>
                </c:pt>
                <c:pt idx="4">
                  <c:v>0</c:v>
                </c:pt>
                <c:pt idx="5">
                  <c:v>0</c:v>
                </c:pt>
                <c:pt idx="6">
                  <c:v>0</c:v>
                </c:pt>
                <c:pt idx="7">
                  <c:v>0</c:v>
                </c:pt>
                <c:pt idx="8">
                  <c:v>0</c:v>
                </c:pt>
                <c:pt idx="9">
                  <c:v>2</c:v>
                </c:pt>
                <c:pt idx="10">
                  <c:v>0</c:v>
                </c:pt>
                <c:pt idx="11">
                  <c:v>0</c:v>
                </c:pt>
                <c:pt idx="12">
                  <c:v>0</c:v>
                </c:pt>
                <c:pt idx="13">
                  <c:v>0</c:v>
                </c:pt>
                <c:pt idx="14">
                  <c:v>0</c:v>
                </c:pt>
                <c:pt idx="15">
                  <c:v>0</c:v>
                </c:pt>
                <c:pt idx="16">
                  <c:v>2</c:v>
                </c:pt>
                <c:pt idx="17">
                  <c:v>0</c:v>
                </c:pt>
                <c:pt idx="18">
                  <c:v>0</c:v>
                </c:pt>
                <c:pt idx="19">
                  <c:v>0</c:v>
                </c:pt>
                <c:pt idx="20">
                  <c:v>4</c:v>
                </c:pt>
              </c:numCache>
            </c:numRef>
          </c:val>
          <c:extLst>
            <c:ext xmlns:c16="http://schemas.microsoft.com/office/drawing/2014/chart" uri="{C3380CC4-5D6E-409C-BE32-E72D297353CC}">
              <c16:uniqueId val="{00000001-B3A5-4246-B507-5893A1829AA0}"/>
            </c:ext>
          </c:extLst>
        </c:ser>
        <c:ser>
          <c:idx val="2"/>
          <c:order val="2"/>
          <c:tx>
            <c:strRef>
              <c:f>Sheet1!$A$4</c:f>
              <c:strCache>
                <c:ptCount val="1"/>
                <c:pt idx="0">
                  <c:v>Tier 3 - Floating</c:v>
                </c:pt>
              </c:strCache>
            </c:strRef>
          </c:tx>
          <c:spPr>
            <a:solidFill>
              <a:srgbClr val="6CADDF"/>
            </a:solidFill>
            <a:ln w="12700" cap="flat">
              <a:noFill/>
              <a:miter lim="400000"/>
            </a:ln>
            <a:effectLst/>
          </c:spPr>
          <c:invertIfNegative val="0"/>
          <c:cat>
            <c:strRef>
              <c:f>Sheet1!$B$1:$V$1</c:f>
              <c:strCache>
                <c:ptCount val="21"/>
                <c:pt idx="0">
                  <c:v>5/3/2022</c:v>
                </c:pt>
                <c:pt idx="1">
                  <c:v>5/4/2022</c:v>
                </c:pt>
                <c:pt idx="2">
                  <c:v>5/5/2022</c:v>
                </c:pt>
                <c:pt idx="3">
                  <c:v>5/8/2022</c:v>
                </c:pt>
                <c:pt idx="4">
                  <c:v>5/9/2022</c:v>
                </c:pt>
                <c:pt idx="5">
                  <c:v>5/10/2022</c:v>
                </c:pt>
                <c:pt idx="6">
                  <c:v>5/11/2022</c:v>
                </c:pt>
                <c:pt idx="7">
                  <c:v>5/12/2022</c:v>
                </c:pt>
                <c:pt idx="8">
                  <c:v>5/15/2022</c:v>
                </c:pt>
                <c:pt idx="9">
                  <c:v>5/16/2022</c:v>
                </c:pt>
                <c:pt idx="10">
                  <c:v>5/17/2022</c:v>
                </c:pt>
                <c:pt idx="11">
                  <c:v>5/18/2022</c:v>
                </c:pt>
                <c:pt idx="12">
                  <c:v>5/19/2022</c:v>
                </c:pt>
                <c:pt idx="13">
                  <c:v>5/22/2022</c:v>
                </c:pt>
                <c:pt idx="14">
                  <c:v>5/23/2022</c:v>
                </c:pt>
                <c:pt idx="15">
                  <c:v>5/24/2022</c:v>
                </c:pt>
                <c:pt idx="16">
                  <c:v>5/25/2022</c:v>
                </c:pt>
                <c:pt idx="17">
                  <c:v>5/26/2022</c:v>
                </c:pt>
                <c:pt idx="18">
                  <c:v>5/29/2022</c:v>
                </c:pt>
                <c:pt idx="19">
                  <c:v>5/31/2022</c:v>
                </c:pt>
                <c:pt idx="20">
                  <c:v>6/1/2022</c:v>
                </c:pt>
              </c:strCache>
            </c:strRef>
          </c:cat>
          <c:val>
            <c:numRef>
              <c:f>Sheet1!$B$4:$V$4</c:f>
              <c:numCache>
                <c:formatCode>General</c:formatCode>
                <c:ptCount val="21"/>
                <c:pt idx="0">
                  <c:v>0</c:v>
                </c:pt>
                <c:pt idx="1">
                  <c:v>0</c:v>
                </c:pt>
                <c:pt idx="2">
                  <c:v>0</c:v>
                </c:pt>
                <c:pt idx="3">
                  <c:v>0</c:v>
                </c:pt>
                <c:pt idx="4">
                  <c:v>1</c:v>
                </c:pt>
                <c:pt idx="5">
                  <c:v>2</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numCache>
            </c:numRef>
          </c:val>
          <c:extLst>
            <c:ext xmlns:c16="http://schemas.microsoft.com/office/drawing/2014/chart" uri="{C3380CC4-5D6E-409C-BE32-E72D297353CC}">
              <c16:uniqueId val="{00000002-B3A5-4246-B507-5893A1829AA0}"/>
            </c:ext>
          </c:extLst>
        </c:ser>
        <c:ser>
          <c:idx val="3"/>
          <c:order val="3"/>
          <c:tx>
            <c:strRef>
              <c:f>Sheet1!$A$5</c:f>
              <c:strCache>
                <c:ptCount val="1"/>
                <c:pt idx="0">
                  <c:v>Tier 4 - Bilateral B/O</c:v>
                </c:pt>
              </c:strCache>
            </c:strRef>
          </c:tx>
          <c:spPr>
            <a:solidFill>
              <a:srgbClr val="B3B3B3"/>
            </a:solidFill>
            <a:ln w="12700" cap="flat">
              <a:noFill/>
              <a:miter lim="400000"/>
            </a:ln>
            <a:effectLst/>
          </c:spPr>
          <c:invertIfNegative val="0"/>
          <c:cat>
            <c:strRef>
              <c:f>Sheet1!$B$1:$V$1</c:f>
              <c:strCache>
                <c:ptCount val="21"/>
                <c:pt idx="0">
                  <c:v>5/3/2022</c:v>
                </c:pt>
                <c:pt idx="1">
                  <c:v>5/4/2022</c:v>
                </c:pt>
                <c:pt idx="2">
                  <c:v>5/5/2022</c:v>
                </c:pt>
                <c:pt idx="3">
                  <c:v>5/8/2022</c:v>
                </c:pt>
                <c:pt idx="4">
                  <c:v>5/9/2022</c:v>
                </c:pt>
                <c:pt idx="5">
                  <c:v>5/10/2022</c:v>
                </c:pt>
                <c:pt idx="6">
                  <c:v>5/11/2022</c:v>
                </c:pt>
                <c:pt idx="7">
                  <c:v>5/12/2022</c:v>
                </c:pt>
                <c:pt idx="8">
                  <c:v>5/15/2022</c:v>
                </c:pt>
                <c:pt idx="9">
                  <c:v>5/16/2022</c:v>
                </c:pt>
                <c:pt idx="10">
                  <c:v>5/17/2022</c:v>
                </c:pt>
                <c:pt idx="11">
                  <c:v>5/18/2022</c:v>
                </c:pt>
                <c:pt idx="12">
                  <c:v>5/19/2022</c:v>
                </c:pt>
                <c:pt idx="13">
                  <c:v>5/22/2022</c:v>
                </c:pt>
                <c:pt idx="14">
                  <c:v>5/23/2022</c:v>
                </c:pt>
                <c:pt idx="15">
                  <c:v>5/24/2022</c:v>
                </c:pt>
                <c:pt idx="16">
                  <c:v>5/25/2022</c:v>
                </c:pt>
                <c:pt idx="17">
                  <c:v>5/26/2022</c:v>
                </c:pt>
                <c:pt idx="18">
                  <c:v>5/29/2022</c:v>
                </c:pt>
                <c:pt idx="19">
                  <c:v>5/31/2022</c:v>
                </c:pt>
                <c:pt idx="20">
                  <c:v>6/1/2022</c:v>
                </c:pt>
              </c:strCache>
            </c:strRef>
          </c:cat>
          <c:val>
            <c:numRef>
              <c:f>Sheet1!$B$5:$V$5</c:f>
              <c:numCache>
                <c:formatCode>General</c:formatCode>
                <c:ptCount val="21"/>
                <c:pt idx="0">
                  <c:v>9</c:v>
                </c:pt>
                <c:pt idx="1">
                  <c:v>12</c:v>
                </c:pt>
                <c:pt idx="2">
                  <c:v>9</c:v>
                </c:pt>
                <c:pt idx="3">
                  <c:v>6</c:v>
                </c:pt>
                <c:pt idx="4">
                  <c:v>10</c:v>
                </c:pt>
                <c:pt idx="5">
                  <c:v>4</c:v>
                </c:pt>
                <c:pt idx="6">
                  <c:v>8</c:v>
                </c:pt>
                <c:pt idx="7">
                  <c:v>6</c:v>
                </c:pt>
                <c:pt idx="8">
                  <c:v>8</c:v>
                </c:pt>
                <c:pt idx="9">
                  <c:v>7</c:v>
                </c:pt>
                <c:pt idx="10">
                  <c:v>12</c:v>
                </c:pt>
                <c:pt idx="11">
                  <c:v>12</c:v>
                </c:pt>
                <c:pt idx="12">
                  <c:v>6</c:v>
                </c:pt>
                <c:pt idx="13">
                  <c:v>9</c:v>
                </c:pt>
                <c:pt idx="14">
                  <c:v>7</c:v>
                </c:pt>
                <c:pt idx="15">
                  <c:v>7</c:v>
                </c:pt>
                <c:pt idx="16">
                  <c:v>5</c:v>
                </c:pt>
                <c:pt idx="17">
                  <c:v>10</c:v>
                </c:pt>
                <c:pt idx="18">
                  <c:v>7</c:v>
                </c:pt>
                <c:pt idx="19">
                  <c:v>8</c:v>
                </c:pt>
                <c:pt idx="20">
                  <c:v>8</c:v>
                </c:pt>
              </c:numCache>
            </c:numRef>
          </c:val>
          <c:extLst>
            <c:ext xmlns:c16="http://schemas.microsoft.com/office/drawing/2014/chart" uri="{C3380CC4-5D6E-409C-BE32-E72D297353CC}">
              <c16:uniqueId val="{00000003-B3A5-4246-B507-5893A1829AA0}"/>
            </c:ext>
          </c:extLst>
        </c:ser>
        <c:dLbls>
          <c:showLegendKey val="0"/>
          <c:showVal val="0"/>
          <c:showCatName val="0"/>
          <c:showSerName val="0"/>
          <c:showPercent val="0"/>
          <c:showBubbleSize val="0"/>
        </c:dLbls>
        <c:gapWidth val="85"/>
        <c:overlap val="100"/>
        <c:axId val="1093638368"/>
        <c:axId val="1093639728"/>
      </c:barChart>
      <c:catAx>
        <c:axId val="1093638368"/>
        <c:scaling>
          <c:orientation val="minMax"/>
        </c:scaling>
        <c:delete val="0"/>
        <c:axPos val="b"/>
        <c:numFmt formatCode="General" sourceLinked="0"/>
        <c:majorTickMark val="none"/>
        <c:minorTickMark val="none"/>
        <c:tickLblPos val="low"/>
        <c:spPr>
          <a:ln w="12700" cap="flat">
            <a:solidFill>
              <a:srgbClr val="000000"/>
            </a:solidFill>
            <a:prstDash val="solid"/>
            <a:round/>
          </a:ln>
        </c:spPr>
        <c:txPr>
          <a:bodyPr rot="0"/>
          <a:lstStyle/>
          <a:p>
            <a:pPr>
              <a:defRPr sz="900" b="0" i="0" u="none" strike="noStrike">
                <a:solidFill>
                  <a:srgbClr val="000000"/>
                </a:solidFill>
                <a:latin typeface="Verdana"/>
              </a:defRPr>
            </a:pPr>
            <a:endParaRPr lang="en-US"/>
          </a:p>
        </c:txPr>
        <c:crossAx val="1093639728"/>
        <c:crosses val="autoZero"/>
        <c:auto val="1"/>
        <c:lblAlgn val="ctr"/>
        <c:lblOffset val="100"/>
        <c:noMultiLvlLbl val="1"/>
      </c:catAx>
      <c:valAx>
        <c:axId val="1093639728"/>
        <c:scaling>
          <c:orientation val="minMax"/>
        </c:scaling>
        <c:delete val="0"/>
        <c:axPos val="l"/>
        <c:majorGridlines>
          <c:spPr>
            <a:ln w="12700" cap="flat">
              <a:solidFill>
                <a:srgbClr val="AAAAAA"/>
              </a:solidFill>
              <a:prstDash val="solid"/>
              <a:round/>
            </a:ln>
          </c:spPr>
        </c:majorGridlines>
        <c:numFmt formatCode="0" sourceLinked="0"/>
        <c:majorTickMark val="none"/>
        <c:minorTickMark val="none"/>
        <c:tickLblPos val="nextTo"/>
        <c:spPr>
          <a:ln w="12700" cap="flat">
            <a:solidFill>
              <a:srgbClr val="000000"/>
            </a:solidFill>
            <a:prstDash val="solid"/>
            <a:round/>
          </a:ln>
        </c:spPr>
        <c:txPr>
          <a:bodyPr rot="0"/>
          <a:lstStyle/>
          <a:p>
            <a:pPr>
              <a:defRPr sz="900" b="0" i="0" u="none" strike="noStrike">
                <a:solidFill>
                  <a:srgbClr val="000000"/>
                </a:solidFill>
                <a:latin typeface="Verdana"/>
              </a:defRPr>
            </a:pPr>
            <a:endParaRPr lang="en-US"/>
          </a:p>
        </c:txPr>
        <c:crossAx val="1093638368"/>
        <c:crosses val="autoZero"/>
        <c:crossBetween val="between"/>
        <c:majorUnit val="4"/>
        <c:minorUnit val="2"/>
      </c:valAx>
      <c:spPr>
        <a:noFill/>
        <a:ln w="12700" cap="flat">
          <a:noFill/>
          <a:miter lim="400000"/>
        </a:ln>
        <a:effectLst/>
      </c:spPr>
    </c:plotArea>
    <c:legend>
      <c:legendPos val="b"/>
      <c:layout>
        <c:manualLayout>
          <c:xMode val="edge"/>
          <c:yMode val="edge"/>
          <c:x val="6.1629099999999999E-2"/>
          <c:y val="0.88333700000000004"/>
          <c:w val="0.89735799999999999"/>
          <c:h val="0.116663"/>
        </c:manualLayout>
      </c:layout>
      <c:overlay val="1"/>
      <c:spPr>
        <a:noFill/>
        <a:ln w="12700" cap="flat">
          <a:noFill/>
          <a:miter lim="400000"/>
        </a:ln>
        <a:effectLst/>
      </c:spPr>
      <c:txPr>
        <a:bodyPr rot="0"/>
        <a:lstStyle/>
        <a:p>
          <a:pPr>
            <a:defRPr sz="1000" b="0" i="0" u="none" strike="noStrike">
              <a:solidFill>
                <a:srgbClr val="000000"/>
              </a:solidFill>
              <a:latin typeface="Verdana"/>
            </a:defRPr>
          </a:pPr>
          <a:endParaRPr lang="en-US"/>
        </a:p>
      </c:txPr>
    </c:legend>
    <c:plotVisOnly val="1"/>
    <c:dispBlanksAs val="gap"/>
    <c:showDLblsOverMax val="1"/>
  </c:chart>
  <c:spPr>
    <a:noFill/>
    <a:ln>
      <a:noFill/>
    </a:ln>
    <a:effectLst/>
  </c:sp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18"/>
  <c:chart>
    <c:title>
      <c:tx>
        <c:rich>
          <a:bodyPr rot="0"/>
          <a:lstStyle/>
          <a:p>
            <a:pPr>
              <a:defRPr sz="1600" b="1" i="0" u="none" strike="noStrike">
                <a:solidFill>
                  <a:srgbClr val="003F81"/>
                </a:solidFill>
                <a:latin typeface="Verdana"/>
              </a:defRPr>
            </a:pPr>
            <a:r>
              <a:rPr lang="en-US" sz="1600" b="1" i="0" u="none" strike="noStrike">
                <a:solidFill>
                  <a:srgbClr val="003F81"/>
                </a:solidFill>
                <a:latin typeface="Verdana"/>
              </a:rPr>
              <a:t>ICX participant breakdown 34 Companies in total</a:t>
            </a:r>
          </a:p>
        </c:rich>
      </c:tx>
      <c:layout>
        <c:manualLayout>
          <c:xMode val="edge"/>
          <c:yMode val="edge"/>
          <c:x val="0"/>
          <c:y val="0"/>
          <c:w val="1"/>
          <c:h val="0.26185700000000001"/>
        </c:manualLayout>
      </c:layout>
      <c:overlay val="1"/>
      <c:spPr>
        <a:noFill/>
        <a:effectLst/>
      </c:spPr>
    </c:title>
    <c:autoTitleDeleted val="0"/>
    <c:plotArea>
      <c:layout>
        <c:manualLayout>
          <c:layoutTarget val="inner"/>
          <c:xMode val="edge"/>
          <c:yMode val="edge"/>
          <c:x val="0.16378899999999999"/>
          <c:y val="0.26185700000000001"/>
          <c:w val="0.82036399999999998"/>
          <c:h val="0.49206699999999998"/>
        </c:manualLayout>
      </c:layout>
      <c:barChart>
        <c:barDir val="bar"/>
        <c:grouping val="stacked"/>
        <c:varyColors val="0"/>
        <c:ser>
          <c:idx val="0"/>
          <c:order val="0"/>
          <c:tx>
            <c:strRef>
              <c:f>Sheet1!$A$2</c:f>
              <c:strCache>
                <c:ptCount val="1"/>
                <c:pt idx="0">
                  <c:v>International miner</c:v>
                </c:pt>
              </c:strCache>
            </c:strRef>
          </c:tx>
          <c:spPr>
            <a:solidFill>
              <a:srgbClr val="005DAA"/>
            </a:solidFill>
            <a:ln w="12700" cap="flat">
              <a:noFill/>
              <a:miter lim="400000"/>
            </a:ln>
            <a:effectLst/>
          </c:spPr>
          <c:invertIfNegative val="0"/>
          <c:dLbls>
            <c:numFmt formatCode="0" sourceLinked="0"/>
            <c:spPr>
              <a:noFill/>
              <a:ln>
                <a:noFill/>
              </a:ln>
              <a:effectLst/>
            </c:spPr>
            <c:txPr>
              <a:bodyPr/>
              <a:lstStyle/>
              <a:p>
                <a:pPr>
                  <a:defRPr sz="1800" b="0" i="0" u="none" strike="noStrike">
                    <a:solidFill>
                      <a:srgbClr val="FFFFFF"/>
                    </a:solidFill>
                    <a:latin typeface="Verdana"/>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Sheet1!$B$1:$B$1</c:f>
              <c:strCache>
                <c:ptCount val="1"/>
                <c:pt idx="0">
                  <c:v>May (2018)</c:v>
                </c:pt>
              </c:strCache>
            </c:strRef>
          </c:cat>
          <c:val>
            <c:numRef>
              <c:f>Sheet1!$B$2:$B$2</c:f>
              <c:numCache>
                <c:formatCode>General</c:formatCode>
                <c:ptCount val="1"/>
                <c:pt idx="0">
                  <c:v>4</c:v>
                </c:pt>
              </c:numCache>
            </c:numRef>
          </c:val>
          <c:extLst>
            <c:ext xmlns:c16="http://schemas.microsoft.com/office/drawing/2014/chart" uri="{C3380CC4-5D6E-409C-BE32-E72D297353CC}">
              <c16:uniqueId val="{00000000-DFBA-4671-B36C-8B87BA5B1533}"/>
            </c:ext>
          </c:extLst>
        </c:ser>
        <c:ser>
          <c:idx val="1"/>
          <c:order val="1"/>
          <c:tx>
            <c:strRef>
              <c:f>Sheet1!$A$3</c:f>
              <c:strCache>
                <c:ptCount val="1"/>
                <c:pt idx="0">
                  <c:v>International trader </c:v>
                </c:pt>
              </c:strCache>
            </c:strRef>
          </c:tx>
          <c:spPr>
            <a:solidFill>
              <a:srgbClr val="4D4D4D"/>
            </a:solidFill>
            <a:ln w="12700" cap="flat">
              <a:noFill/>
              <a:miter lim="400000"/>
            </a:ln>
            <a:effectLst/>
          </c:spPr>
          <c:invertIfNegative val="0"/>
          <c:dLbls>
            <c:numFmt formatCode="0" sourceLinked="0"/>
            <c:spPr>
              <a:noFill/>
              <a:ln>
                <a:noFill/>
              </a:ln>
              <a:effectLst/>
            </c:spPr>
            <c:txPr>
              <a:bodyPr/>
              <a:lstStyle/>
              <a:p>
                <a:pPr>
                  <a:defRPr sz="1800" b="0" i="0" u="none" strike="noStrike">
                    <a:solidFill>
                      <a:srgbClr val="FFFFFF"/>
                    </a:solidFill>
                    <a:latin typeface="Verdana"/>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Sheet1!$B$1:$B$1</c:f>
              <c:strCache>
                <c:ptCount val="1"/>
                <c:pt idx="0">
                  <c:v>May (2018)</c:v>
                </c:pt>
              </c:strCache>
            </c:strRef>
          </c:cat>
          <c:val>
            <c:numRef>
              <c:f>Sheet1!$B$3:$B$3</c:f>
              <c:numCache>
                <c:formatCode>General</c:formatCode>
                <c:ptCount val="1"/>
                <c:pt idx="0">
                  <c:v>1</c:v>
                </c:pt>
              </c:numCache>
            </c:numRef>
          </c:val>
          <c:extLst>
            <c:ext xmlns:c16="http://schemas.microsoft.com/office/drawing/2014/chart" uri="{C3380CC4-5D6E-409C-BE32-E72D297353CC}">
              <c16:uniqueId val="{00000001-DFBA-4671-B36C-8B87BA5B1533}"/>
            </c:ext>
          </c:extLst>
        </c:ser>
        <c:ser>
          <c:idx val="2"/>
          <c:order val="2"/>
          <c:tx>
            <c:strRef>
              <c:f>Sheet1!$A$4</c:f>
              <c:strCache>
                <c:ptCount val="1"/>
                <c:pt idx="0">
                  <c:v>Chinese trader </c:v>
                </c:pt>
              </c:strCache>
            </c:strRef>
          </c:tx>
          <c:spPr>
            <a:solidFill>
              <a:srgbClr val="6CADDF"/>
            </a:solidFill>
            <a:ln w="12700" cap="flat">
              <a:noFill/>
              <a:miter lim="400000"/>
            </a:ln>
            <a:effectLst/>
          </c:spPr>
          <c:invertIfNegative val="0"/>
          <c:dLbls>
            <c:numFmt formatCode="0" sourceLinked="0"/>
            <c:spPr>
              <a:noFill/>
              <a:ln>
                <a:noFill/>
              </a:ln>
              <a:effectLst/>
            </c:spPr>
            <c:txPr>
              <a:bodyPr/>
              <a:lstStyle/>
              <a:p>
                <a:pPr>
                  <a:defRPr sz="1800" b="0" i="0" u="none" strike="noStrike">
                    <a:solidFill>
                      <a:srgbClr val="FFFFFF"/>
                    </a:solidFill>
                    <a:latin typeface="Verdana"/>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Sheet1!$B$1:$B$1</c:f>
              <c:strCache>
                <c:ptCount val="1"/>
                <c:pt idx="0">
                  <c:v>May (2018)</c:v>
                </c:pt>
              </c:strCache>
            </c:strRef>
          </c:cat>
          <c:val>
            <c:numRef>
              <c:f>Sheet1!$B$4:$B$4</c:f>
              <c:numCache>
                <c:formatCode>General</c:formatCode>
                <c:ptCount val="1"/>
                <c:pt idx="0">
                  <c:v>18</c:v>
                </c:pt>
              </c:numCache>
            </c:numRef>
          </c:val>
          <c:extLst>
            <c:ext xmlns:c16="http://schemas.microsoft.com/office/drawing/2014/chart" uri="{C3380CC4-5D6E-409C-BE32-E72D297353CC}">
              <c16:uniqueId val="{00000002-DFBA-4671-B36C-8B87BA5B1533}"/>
            </c:ext>
          </c:extLst>
        </c:ser>
        <c:ser>
          <c:idx val="3"/>
          <c:order val="3"/>
          <c:tx>
            <c:strRef>
              <c:f>Sheet1!$A$5</c:f>
              <c:strCache>
                <c:ptCount val="1"/>
                <c:pt idx="0">
                  <c:v>Chinese steel mill </c:v>
                </c:pt>
              </c:strCache>
            </c:strRef>
          </c:tx>
          <c:spPr>
            <a:solidFill>
              <a:srgbClr val="B3B3B3"/>
            </a:solidFill>
            <a:ln w="12700" cap="flat">
              <a:noFill/>
              <a:miter lim="400000"/>
            </a:ln>
            <a:effectLst/>
          </c:spPr>
          <c:invertIfNegative val="0"/>
          <c:dLbls>
            <c:numFmt formatCode="0" sourceLinked="0"/>
            <c:spPr>
              <a:noFill/>
              <a:ln>
                <a:noFill/>
              </a:ln>
              <a:effectLst/>
            </c:spPr>
            <c:txPr>
              <a:bodyPr/>
              <a:lstStyle/>
              <a:p>
                <a:pPr>
                  <a:defRPr sz="1800" b="0" i="0" u="none" strike="noStrike">
                    <a:solidFill>
                      <a:srgbClr val="FFFFFF"/>
                    </a:solidFill>
                    <a:latin typeface="Verdana"/>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Sheet1!$B$1:$B$1</c:f>
              <c:strCache>
                <c:ptCount val="1"/>
                <c:pt idx="0">
                  <c:v>May (2018)</c:v>
                </c:pt>
              </c:strCache>
            </c:strRef>
          </c:cat>
          <c:val>
            <c:numRef>
              <c:f>Sheet1!$B$5:$B$5</c:f>
              <c:numCache>
                <c:formatCode>General</c:formatCode>
                <c:ptCount val="1"/>
                <c:pt idx="0">
                  <c:v>11</c:v>
                </c:pt>
              </c:numCache>
            </c:numRef>
          </c:val>
          <c:extLst>
            <c:ext xmlns:c16="http://schemas.microsoft.com/office/drawing/2014/chart" uri="{C3380CC4-5D6E-409C-BE32-E72D297353CC}">
              <c16:uniqueId val="{00000003-DFBA-4671-B36C-8B87BA5B1533}"/>
            </c:ext>
          </c:extLst>
        </c:ser>
        <c:dLbls>
          <c:showLegendKey val="0"/>
          <c:showVal val="0"/>
          <c:showCatName val="0"/>
          <c:showSerName val="0"/>
          <c:showPercent val="0"/>
          <c:showBubbleSize val="0"/>
        </c:dLbls>
        <c:gapWidth val="85"/>
        <c:overlap val="100"/>
        <c:axId val="1093605328"/>
        <c:axId val="1093589504"/>
      </c:barChart>
      <c:catAx>
        <c:axId val="1093605328"/>
        <c:scaling>
          <c:orientation val="maxMin"/>
        </c:scaling>
        <c:delete val="0"/>
        <c:axPos val="l"/>
        <c:numFmt formatCode="General" sourceLinked="0"/>
        <c:majorTickMark val="none"/>
        <c:minorTickMark val="none"/>
        <c:tickLblPos val="nextTo"/>
        <c:spPr>
          <a:ln w="12700" cap="flat">
            <a:solidFill>
              <a:srgbClr val="000000"/>
            </a:solidFill>
            <a:prstDash val="solid"/>
            <a:round/>
          </a:ln>
        </c:spPr>
        <c:txPr>
          <a:bodyPr rot="0"/>
          <a:lstStyle/>
          <a:p>
            <a:pPr>
              <a:defRPr sz="1000" b="0" i="0" u="none" strike="noStrike">
                <a:solidFill>
                  <a:srgbClr val="000000"/>
                </a:solidFill>
                <a:latin typeface="Verdana"/>
              </a:defRPr>
            </a:pPr>
            <a:endParaRPr lang="en-US"/>
          </a:p>
        </c:txPr>
        <c:crossAx val="1093589504"/>
        <c:crosses val="autoZero"/>
        <c:auto val="1"/>
        <c:lblAlgn val="ctr"/>
        <c:lblOffset val="100"/>
        <c:noMultiLvlLbl val="1"/>
      </c:catAx>
      <c:valAx>
        <c:axId val="1093589504"/>
        <c:scaling>
          <c:orientation val="minMax"/>
        </c:scaling>
        <c:delete val="0"/>
        <c:axPos val="t"/>
        <c:majorGridlines>
          <c:spPr>
            <a:ln w="12700" cap="flat">
              <a:solidFill>
                <a:srgbClr val="AAAAAA"/>
              </a:solidFill>
              <a:prstDash val="solid"/>
              <a:round/>
            </a:ln>
          </c:spPr>
        </c:majorGridlines>
        <c:numFmt formatCode="0" sourceLinked="0"/>
        <c:majorTickMark val="none"/>
        <c:minorTickMark val="none"/>
        <c:tickLblPos val="high"/>
        <c:spPr>
          <a:ln w="12700" cap="flat">
            <a:solidFill>
              <a:srgbClr val="000000"/>
            </a:solidFill>
            <a:prstDash val="solid"/>
            <a:round/>
          </a:ln>
        </c:spPr>
        <c:txPr>
          <a:bodyPr rot="0"/>
          <a:lstStyle/>
          <a:p>
            <a:pPr>
              <a:defRPr sz="1000" b="0" i="0" u="none" strike="noStrike">
                <a:solidFill>
                  <a:srgbClr val="000000"/>
                </a:solidFill>
                <a:latin typeface="Verdana"/>
              </a:defRPr>
            </a:pPr>
            <a:endParaRPr lang="en-US"/>
          </a:p>
        </c:txPr>
        <c:crossAx val="1093605328"/>
        <c:crosses val="autoZero"/>
        <c:crossBetween val="between"/>
        <c:majorUnit val="10"/>
        <c:minorUnit val="5"/>
      </c:valAx>
      <c:spPr>
        <a:noFill/>
        <a:ln w="12700" cap="flat">
          <a:noFill/>
          <a:miter lim="400000"/>
        </a:ln>
        <a:effectLst/>
      </c:spPr>
    </c:plotArea>
    <c:legend>
      <c:legendPos val="b"/>
      <c:layout>
        <c:manualLayout>
          <c:xMode val="edge"/>
          <c:yMode val="edge"/>
          <c:x val="6.5160800000000005E-2"/>
          <c:y val="0.86180900000000005"/>
          <c:w val="0.93161099999999997"/>
          <c:h val="0.13819100000000001"/>
        </c:manualLayout>
      </c:layout>
      <c:overlay val="1"/>
      <c:spPr>
        <a:noFill/>
        <a:ln w="12700" cap="flat">
          <a:noFill/>
          <a:miter lim="400000"/>
        </a:ln>
        <a:effectLst/>
      </c:spPr>
      <c:txPr>
        <a:bodyPr rot="0"/>
        <a:lstStyle/>
        <a:p>
          <a:pPr>
            <a:defRPr sz="1000" b="0" i="0" u="none" strike="noStrike">
              <a:solidFill>
                <a:srgbClr val="000000"/>
              </a:solidFill>
              <a:latin typeface="Verdana"/>
            </a:defRPr>
          </a:pPr>
          <a:endParaRPr lang="en-US"/>
        </a:p>
      </c:txPr>
    </c:legend>
    <c:plotVisOnly val="1"/>
    <c:dispBlanksAs val="gap"/>
    <c:showDLblsOverMax val="1"/>
  </c:chart>
  <c:spPr>
    <a:noFill/>
    <a:ln>
      <a:noFill/>
    </a:ln>
    <a:effectLst/>
  </c:sp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18"/>
  <c:chart>
    <c:title>
      <c:tx>
        <c:rich>
          <a:bodyPr rot="0"/>
          <a:lstStyle/>
          <a:p>
            <a:pPr>
              <a:defRPr sz="1600" b="1" i="0" u="none" strike="noStrike">
                <a:solidFill>
                  <a:srgbClr val="003F81"/>
                </a:solidFill>
                <a:latin typeface="Verdana"/>
              </a:defRPr>
            </a:pPr>
            <a:r>
              <a:rPr lang="en-US" sz="1600" b="1" i="0" u="none" strike="noStrike">
                <a:solidFill>
                  <a:srgbClr val="003F81"/>
                </a:solidFill>
                <a:latin typeface="Verdana"/>
              </a:rPr>
              <a:t>Transaction Type &amp; Channel</a:t>
            </a:r>
          </a:p>
        </c:rich>
      </c:tx>
      <c:layout>
        <c:manualLayout>
          <c:xMode val="edge"/>
          <c:yMode val="edge"/>
          <c:x val="0.19664300000000001"/>
          <c:y val="0"/>
          <c:w val="0.60671299999999995"/>
          <c:h val="0.13794400000000001"/>
        </c:manualLayout>
      </c:layout>
      <c:overlay val="1"/>
      <c:spPr>
        <a:noFill/>
        <a:effectLst/>
      </c:spPr>
    </c:title>
    <c:autoTitleDeleted val="0"/>
    <c:plotArea>
      <c:layout>
        <c:manualLayout>
          <c:layoutTarget val="inner"/>
          <c:xMode val="edge"/>
          <c:yMode val="edge"/>
          <c:x val="6.0995599999999997E-2"/>
          <c:y val="0.13794400000000001"/>
          <c:w val="0.93400399999999995"/>
          <c:h val="0.77579299999999995"/>
        </c:manualLayout>
      </c:layout>
      <c:barChart>
        <c:barDir val="col"/>
        <c:grouping val="stacked"/>
        <c:varyColors val="0"/>
        <c:ser>
          <c:idx val="0"/>
          <c:order val="0"/>
          <c:tx>
            <c:strRef>
              <c:f>Sheet1!$A$2</c:f>
              <c:strCache>
                <c:ptCount val="1"/>
                <c:pt idx="0">
                  <c:v>May-18</c:v>
                </c:pt>
              </c:strCache>
            </c:strRef>
          </c:tx>
          <c:spPr>
            <a:solidFill>
              <a:srgbClr val="003F82"/>
            </a:solidFill>
            <a:ln w="12700" cap="flat">
              <a:noFill/>
              <a:miter lim="400000"/>
            </a:ln>
            <a:effectLst/>
          </c:spPr>
          <c:invertIfNegative val="0"/>
          <c:cat>
            <c:strRef>
              <c:f>Sheet1!$B$1:$G$1</c:f>
              <c:strCache>
                <c:ptCount val="6"/>
                <c:pt idx="0">
                  <c:v>Fixed</c:v>
                </c:pt>
                <c:pt idx="3">
                  <c:v>Floating</c:v>
                </c:pt>
              </c:strCache>
            </c:strRef>
          </c:cat>
          <c:val>
            <c:numRef>
              <c:f>Sheet1!$B$2:$G$2</c:f>
              <c:numCache>
                <c:formatCode>General</c:formatCode>
                <c:ptCount val="6"/>
                <c:pt idx="0">
                  <c:v>4</c:v>
                </c:pt>
                <c:pt idx="1">
                  <c:v>4</c:v>
                </c:pt>
                <c:pt idx="2">
                  <c:v>34</c:v>
                </c:pt>
                <c:pt idx="3">
                  <c:v>0</c:v>
                </c:pt>
                <c:pt idx="4">
                  <c:v>0</c:v>
                </c:pt>
                <c:pt idx="5">
                  <c:v>3</c:v>
                </c:pt>
              </c:numCache>
            </c:numRef>
          </c:val>
          <c:extLst>
            <c:ext xmlns:c16="http://schemas.microsoft.com/office/drawing/2014/chart" uri="{C3380CC4-5D6E-409C-BE32-E72D297353CC}">
              <c16:uniqueId val="{00000000-364B-41E8-90BB-774C11787E65}"/>
            </c:ext>
          </c:extLst>
        </c:ser>
        <c:dLbls>
          <c:showLegendKey val="0"/>
          <c:showVal val="0"/>
          <c:showCatName val="0"/>
          <c:showSerName val="0"/>
          <c:showPercent val="0"/>
          <c:showBubbleSize val="0"/>
        </c:dLbls>
        <c:gapWidth val="120"/>
        <c:overlap val="100"/>
        <c:axId val="1093566416"/>
        <c:axId val="1093568464"/>
      </c:barChart>
      <c:catAx>
        <c:axId val="1093566416"/>
        <c:scaling>
          <c:orientation val="minMax"/>
        </c:scaling>
        <c:delete val="0"/>
        <c:axPos val="b"/>
        <c:numFmt formatCode="General" sourceLinked="0"/>
        <c:majorTickMark val="none"/>
        <c:minorTickMark val="none"/>
        <c:tickLblPos val="low"/>
        <c:spPr>
          <a:ln w="12700" cap="flat">
            <a:solidFill>
              <a:srgbClr val="000000"/>
            </a:solidFill>
            <a:prstDash val="solid"/>
            <a:round/>
          </a:ln>
        </c:spPr>
        <c:txPr>
          <a:bodyPr rot="0"/>
          <a:lstStyle/>
          <a:p>
            <a:pPr>
              <a:defRPr sz="1000" b="0" i="0" u="none" strike="noStrike">
                <a:solidFill>
                  <a:srgbClr val="000000"/>
                </a:solidFill>
                <a:latin typeface="Verdana"/>
              </a:defRPr>
            </a:pPr>
            <a:endParaRPr lang="en-US"/>
          </a:p>
        </c:txPr>
        <c:crossAx val="1093568464"/>
        <c:crosses val="autoZero"/>
        <c:auto val="1"/>
        <c:lblAlgn val="ctr"/>
        <c:lblOffset val="100"/>
        <c:noMultiLvlLbl val="1"/>
      </c:catAx>
      <c:valAx>
        <c:axId val="1093568464"/>
        <c:scaling>
          <c:orientation val="minMax"/>
        </c:scaling>
        <c:delete val="0"/>
        <c:axPos val="l"/>
        <c:majorGridlines>
          <c:spPr>
            <a:ln w="12700" cap="flat">
              <a:solidFill>
                <a:srgbClr val="AAAAAA"/>
              </a:solidFill>
              <a:prstDash val="solid"/>
              <a:round/>
            </a:ln>
          </c:spPr>
        </c:majorGridlines>
        <c:numFmt formatCode="0" sourceLinked="0"/>
        <c:majorTickMark val="none"/>
        <c:minorTickMark val="none"/>
        <c:tickLblPos val="nextTo"/>
        <c:spPr>
          <a:ln w="12700" cap="flat">
            <a:solidFill>
              <a:srgbClr val="000000"/>
            </a:solidFill>
            <a:prstDash val="solid"/>
            <a:round/>
          </a:ln>
        </c:spPr>
        <c:txPr>
          <a:bodyPr rot="0"/>
          <a:lstStyle/>
          <a:p>
            <a:pPr>
              <a:defRPr sz="1000" b="0" i="0" u="none" strike="noStrike">
                <a:solidFill>
                  <a:srgbClr val="000000"/>
                </a:solidFill>
                <a:latin typeface="Verdana"/>
              </a:defRPr>
            </a:pPr>
            <a:endParaRPr lang="en-US"/>
          </a:p>
        </c:txPr>
        <c:crossAx val="1093566416"/>
        <c:crosses val="autoZero"/>
        <c:crossBetween val="between"/>
        <c:majorUnit val="10"/>
        <c:minorUnit val="5"/>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3" name="Shape 123"/>
          <p:cNvSpPr>
            <a:spLocks noGrp="1" noRot="1" noChangeAspect="1"/>
          </p:cNvSpPr>
          <p:nvPr>
            <p:ph type="sldImg"/>
          </p:nvPr>
        </p:nvSpPr>
        <p:spPr>
          <a:xfrm>
            <a:off x="1143000" y="685800"/>
            <a:ext cx="4572000" cy="3429000"/>
          </a:xfrm>
          <a:prstGeom prst="rect">
            <a:avLst/>
          </a:prstGeom>
        </p:spPr>
        <p:txBody>
          <a:bodyPr/>
          <a:lstStyle/>
          <a:p>
            <a:endParaRPr/>
          </a:p>
        </p:txBody>
      </p:sp>
      <p:sp>
        <p:nvSpPr>
          <p:cNvPr id="124" name="Shape 124"/>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1300480" latinLnBrk="0">
      <a:defRPr sz="1600">
        <a:latin typeface="+mj-lt"/>
        <a:ea typeface="+mj-ea"/>
        <a:cs typeface="+mj-cs"/>
        <a:sym typeface="Calibri"/>
      </a:defRPr>
    </a:lvl1pPr>
    <a:lvl2pPr indent="228600" defTabSz="1300480" latinLnBrk="0">
      <a:defRPr sz="1600">
        <a:latin typeface="+mj-lt"/>
        <a:ea typeface="+mj-ea"/>
        <a:cs typeface="+mj-cs"/>
        <a:sym typeface="Calibri"/>
      </a:defRPr>
    </a:lvl2pPr>
    <a:lvl3pPr indent="457200" defTabSz="1300480" latinLnBrk="0">
      <a:defRPr sz="1600">
        <a:latin typeface="+mj-lt"/>
        <a:ea typeface="+mj-ea"/>
        <a:cs typeface="+mj-cs"/>
        <a:sym typeface="Calibri"/>
      </a:defRPr>
    </a:lvl3pPr>
    <a:lvl4pPr indent="685800" defTabSz="1300480" latinLnBrk="0">
      <a:defRPr sz="1600">
        <a:latin typeface="+mj-lt"/>
        <a:ea typeface="+mj-ea"/>
        <a:cs typeface="+mj-cs"/>
        <a:sym typeface="Calibri"/>
      </a:defRPr>
    </a:lvl4pPr>
    <a:lvl5pPr indent="914400" defTabSz="1300480" latinLnBrk="0">
      <a:defRPr sz="1600">
        <a:latin typeface="+mj-lt"/>
        <a:ea typeface="+mj-ea"/>
        <a:cs typeface="+mj-cs"/>
        <a:sym typeface="Calibri"/>
      </a:defRPr>
    </a:lvl5pPr>
    <a:lvl6pPr indent="1143000" defTabSz="1300480" latinLnBrk="0">
      <a:defRPr sz="1600">
        <a:latin typeface="+mj-lt"/>
        <a:ea typeface="+mj-ea"/>
        <a:cs typeface="+mj-cs"/>
        <a:sym typeface="Calibri"/>
      </a:defRPr>
    </a:lvl6pPr>
    <a:lvl7pPr indent="1371600" defTabSz="1300480" latinLnBrk="0">
      <a:defRPr sz="1600">
        <a:latin typeface="+mj-lt"/>
        <a:ea typeface="+mj-ea"/>
        <a:cs typeface="+mj-cs"/>
        <a:sym typeface="Calibri"/>
      </a:defRPr>
    </a:lvl7pPr>
    <a:lvl8pPr indent="1600200" defTabSz="1300480" latinLnBrk="0">
      <a:defRPr sz="1600">
        <a:latin typeface="+mj-lt"/>
        <a:ea typeface="+mj-ea"/>
        <a:cs typeface="+mj-cs"/>
        <a:sym typeface="Calibri"/>
      </a:defRPr>
    </a:lvl8pPr>
    <a:lvl9pPr indent="1828800" defTabSz="1300480" latinLnBrk="0">
      <a:defRPr sz="1600">
        <a:latin typeface="+mj-lt"/>
        <a:ea typeface="+mj-ea"/>
        <a:cs typeface="+mj-cs"/>
        <a:sym typeface="Calibri"/>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p:cSld name="COVER SLIDE">
    <p:spTree>
      <p:nvGrpSpPr>
        <p:cNvPr id="1" name=""/>
        <p:cNvGrpSpPr/>
        <p:nvPr/>
      </p:nvGrpSpPr>
      <p:grpSpPr>
        <a:xfrm>
          <a:off x="0" y="0"/>
          <a:ext cx="0" cy="0"/>
          <a:chOff x="0" y="0"/>
          <a:chExt cx="0" cy="0"/>
        </a:xfrm>
      </p:grpSpPr>
      <p:sp>
        <p:nvSpPr>
          <p:cNvPr id="1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Divider slide">
    <p:spTree>
      <p:nvGrpSpPr>
        <p:cNvPr id="1" name=""/>
        <p:cNvGrpSpPr/>
        <p:nvPr/>
      </p:nvGrpSpPr>
      <p:grpSpPr>
        <a:xfrm>
          <a:off x="0" y="0"/>
          <a:ext cx="0" cy="0"/>
          <a:chOff x="0" y="0"/>
          <a:chExt cx="0" cy="0"/>
        </a:xfrm>
      </p:grpSpPr>
      <p:pic>
        <p:nvPicPr>
          <p:cNvPr id="26" name="Picture 9" descr="Picture 9"/>
          <p:cNvPicPr>
            <a:picLocks noChangeAspect="1"/>
          </p:cNvPicPr>
          <p:nvPr/>
        </p:nvPicPr>
        <p:blipFill>
          <a:blip r:embed="rId2">
            <a:alphaModFix amt="40000"/>
            <a:extLst/>
          </a:blip>
          <a:srcRect r="11110"/>
          <a:stretch>
            <a:fillRect/>
          </a:stretch>
        </p:blipFill>
        <p:spPr>
          <a:xfrm>
            <a:off x="10845" y="-18298"/>
            <a:ext cx="13004802" cy="9753602"/>
          </a:xfrm>
          <a:prstGeom prst="rect">
            <a:avLst/>
          </a:prstGeom>
          <a:ln w="12700">
            <a:miter lim="400000"/>
          </a:ln>
        </p:spPr>
      </p:pic>
      <p:sp>
        <p:nvSpPr>
          <p:cNvPr id="27" name="Title Text"/>
          <p:cNvSpPr txBox="1">
            <a:spLocks noGrp="1"/>
          </p:cNvSpPr>
          <p:nvPr>
            <p:ph type="title"/>
          </p:nvPr>
        </p:nvSpPr>
        <p:spPr>
          <a:xfrm>
            <a:off x="541866" y="2059093"/>
            <a:ext cx="11270828" cy="866987"/>
          </a:xfrm>
          <a:prstGeom prst="rect">
            <a:avLst/>
          </a:prstGeom>
        </p:spPr>
        <p:txBody>
          <a:bodyPr/>
          <a:lstStyle>
            <a:lvl1pPr>
              <a:defRPr>
                <a:solidFill>
                  <a:srgbClr val="FFFFFF"/>
                </a:solidFill>
              </a:defRPr>
            </a:lvl1pPr>
          </a:lstStyle>
          <a:p>
            <a:r>
              <a:t>Title Text</a:t>
            </a:r>
          </a:p>
        </p:txBody>
      </p:sp>
      <p:sp>
        <p:nvSpPr>
          <p:cNvPr id="28" name="Body Level One…"/>
          <p:cNvSpPr txBox="1">
            <a:spLocks noGrp="1"/>
          </p:cNvSpPr>
          <p:nvPr>
            <p:ph type="body" sz="quarter" idx="1"/>
          </p:nvPr>
        </p:nvSpPr>
        <p:spPr>
          <a:xfrm>
            <a:off x="541866" y="3359573"/>
            <a:ext cx="9103361" cy="2709334"/>
          </a:xfrm>
          <a:prstGeom prst="rect">
            <a:avLst/>
          </a:prstGeom>
        </p:spPr>
        <p:txBody>
          <a:bodyPr lIns="0" tIns="0" rIns="0" bIns="0"/>
          <a:lstStyle>
            <a:lvl1pPr marL="0" indent="0">
              <a:spcBef>
                <a:spcPts val="0"/>
              </a:spcBef>
              <a:buClrTx/>
              <a:buSzTx/>
              <a:buFontTx/>
              <a:buNone/>
              <a:defRPr>
                <a:solidFill>
                  <a:srgbClr val="FFFFFF"/>
                </a:solidFill>
              </a:defRPr>
            </a:lvl1pPr>
            <a:lvl2pPr marL="0" indent="457200">
              <a:spcBef>
                <a:spcPts val="0"/>
              </a:spcBef>
              <a:buClrTx/>
              <a:buSzTx/>
              <a:buFontTx/>
              <a:buNone/>
              <a:defRPr>
                <a:solidFill>
                  <a:srgbClr val="FFFFFF"/>
                </a:solidFill>
              </a:defRPr>
            </a:lvl2pPr>
            <a:lvl3pPr marL="0" indent="914400">
              <a:spcBef>
                <a:spcPts val="0"/>
              </a:spcBef>
              <a:buClrTx/>
              <a:buSzTx/>
              <a:buFontTx/>
              <a:buNone/>
              <a:defRPr>
                <a:solidFill>
                  <a:srgbClr val="FFFFFF"/>
                </a:solidFill>
              </a:defRPr>
            </a:lvl3pPr>
            <a:lvl4pPr marL="0" indent="1371600">
              <a:spcBef>
                <a:spcPts val="0"/>
              </a:spcBef>
              <a:buClrTx/>
              <a:buSzTx/>
              <a:buFontTx/>
              <a:buNone/>
              <a:defRPr>
                <a:solidFill>
                  <a:srgbClr val="FFFFFF"/>
                </a:solidFill>
              </a:defRPr>
            </a:lvl4pPr>
            <a:lvl5pPr marL="0" indent="1828800">
              <a:spcBef>
                <a:spcPts val="0"/>
              </a:spcBef>
              <a:buClrTx/>
              <a:buSzTx/>
              <a:buFontTx/>
              <a:buNone/>
              <a:defRPr>
                <a:solidFill>
                  <a:srgbClr val="FFFFFF"/>
                </a:solidFill>
              </a:defRPr>
            </a:lvl5pPr>
          </a:lstStyle>
          <a:p>
            <a:r>
              <a:t>Body Level One</a:t>
            </a:r>
          </a:p>
          <a:p>
            <a:pPr lvl="1"/>
            <a:r>
              <a:t>Body Level Two</a:t>
            </a:r>
          </a:p>
          <a:p>
            <a:pPr lvl="2"/>
            <a:r>
              <a:t>Body Level Three</a:t>
            </a:r>
          </a:p>
          <a:p>
            <a:pPr lvl="3"/>
            <a:r>
              <a:t>Body Level Four</a:t>
            </a:r>
          </a:p>
          <a:p>
            <a:pPr lvl="4"/>
            <a:r>
              <a:t>Body Level Five</a:t>
            </a:r>
          </a:p>
        </p:txBody>
      </p:sp>
      <p:sp>
        <p:nvSpPr>
          <p:cNvPr id="29" name="TextBox 6"/>
          <p:cNvSpPr txBox="1"/>
          <p:nvPr/>
        </p:nvSpPr>
        <p:spPr>
          <a:xfrm>
            <a:off x="9609105" y="7894946"/>
            <a:ext cx="3204652" cy="1411620"/>
          </a:xfrm>
          <a:prstGeom prst="rect">
            <a:avLst/>
          </a:prstGeom>
          <a:ln w="12700">
            <a:miter lim="400000"/>
          </a:ln>
          <a:extLst>
            <a:ext uri="{C572A759-6A51-4108-AA02-DFA0A04FC94B}">
              <ma14:wrappingTextBoxFlag xmlns:ma14="http://schemas.microsoft.com/office/mac/drawingml/2011/main" xmlns="" val="1"/>
            </a:ext>
          </a:extLst>
        </p:spPr>
        <p:txBody>
          <a:bodyPr lIns="65023" tIns="65023" rIns="65023" bIns="65023">
            <a:spAutoFit/>
          </a:bodyPr>
          <a:lstStyle/>
          <a:p>
            <a:pPr algn="r">
              <a:spcBef>
                <a:spcPts val="1100"/>
              </a:spcBef>
              <a:defRPr sz="2200">
                <a:solidFill>
                  <a:srgbClr val="FFFFFF"/>
                </a:solidFill>
                <a:latin typeface="Verdana"/>
                <a:ea typeface="Verdana"/>
                <a:cs typeface="Verdana"/>
                <a:sym typeface="Verdana"/>
              </a:defRPr>
            </a:pPr>
            <a:r>
              <a:t>Market Reporting</a:t>
            </a:r>
          </a:p>
          <a:p>
            <a:pPr algn="r">
              <a:spcBef>
                <a:spcPts val="800"/>
              </a:spcBef>
              <a:defRPr sz="2200">
                <a:solidFill>
                  <a:srgbClr val="BFBFBF"/>
                </a:solidFill>
                <a:latin typeface="Verdana"/>
                <a:ea typeface="Verdana"/>
                <a:cs typeface="Verdana"/>
                <a:sym typeface="Verdana"/>
              </a:defRPr>
            </a:pPr>
            <a:r>
              <a:t>Consulting</a:t>
            </a:r>
          </a:p>
          <a:p>
            <a:pPr algn="r">
              <a:spcBef>
                <a:spcPts val="1700"/>
              </a:spcBef>
              <a:defRPr sz="2200">
                <a:solidFill>
                  <a:srgbClr val="BFBFBF"/>
                </a:solidFill>
                <a:latin typeface="Verdana"/>
                <a:ea typeface="Verdana"/>
                <a:cs typeface="Verdana"/>
                <a:sym typeface="Verdana"/>
              </a:defRPr>
            </a:pPr>
            <a:r>
              <a:t>Events</a:t>
            </a:r>
          </a:p>
        </p:txBody>
      </p:sp>
      <p:sp>
        <p:nvSpPr>
          <p:cNvPr id="30" name="Rectangle 7"/>
          <p:cNvSpPr/>
          <p:nvPr/>
        </p:nvSpPr>
        <p:spPr>
          <a:xfrm>
            <a:off x="12912904" y="7855634"/>
            <a:ext cx="108375" cy="499423"/>
          </a:xfrm>
          <a:prstGeom prst="rect">
            <a:avLst/>
          </a:prstGeom>
          <a:solidFill>
            <a:srgbClr val="5B93BA"/>
          </a:solidFill>
          <a:ln w="12700">
            <a:miter lim="400000"/>
          </a:ln>
        </p:spPr>
        <p:txBody>
          <a:bodyPr lIns="65023" tIns="65023" rIns="65023" bIns="65023" anchor="ctr"/>
          <a:lstStyle/>
          <a:p>
            <a:pPr algn="ctr">
              <a:defRPr>
                <a:solidFill>
                  <a:srgbClr val="FFFFFF"/>
                </a:solidFill>
              </a:defRPr>
            </a:pPr>
            <a:endParaRPr/>
          </a:p>
        </p:txBody>
      </p:sp>
      <p:sp>
        <p:nvSpPr>
          <p:cNvPr id="31" name="Straight Connector 11"/>
          <p:cNvSpPr/>
          <p:nvPr/>
        </p:nvSpPr>
        <p:spPr>
          <a:xfrm flipV="1">
            <a:off x="706684" y="8530918"/>
            <a:ext cx="1" cy="652703"/>
          </a:xfrm>
          <a:prstGeom prst="line">
            <a:avLst/>
          </a:prstGeom>
          <a:ln w="12700">
            <a:solidFill>
              <a:srgbClr val="FFFFFF"/>
            </a:solidFill>
          </a:ln>
        </p:spPr>
        <p:txBody>
          <a:bodyPr lIns="65023" tIns="65023" rIns="65023" bIns="65023"/>
          <a:lstStyle/>
          <a:p>
            <a:endParaRPr/>
          </a:p>
        </p:txBody>
      </p:sp>
      <p:pic>
        <p:nvPicPr>
          <p:cNvPr id="32" name="Picture 12" descr="Picture 12"/>
          <p:cNvPicPr>
            <a:picLocks noChangeAspect="1"/>
          </p:cNvPicPr>
          <p:nvPr/>
        </p:nvPicPr>
        <p:blipFill>
          <a:blip r:embed="rId3">
            <a:extLst/>
          </a:blip>
          <a:stretch>
            <a:fillRect/>
          </a:stretch>
        </p:blipFill>
        <p:spPr>
          <a:xfrm>
            <a:off x="758614" y="8859399"/>
            <a:ext cx="2990276" cy="496386"/>
          </a:xfrm>
          <a:prstGeom prst="rect">
            <a:avLst/>
          </a:prstGeom>
          <a:ln w="12700">
            <a:miter lim="400000"/>
          </a:ln>
        </p:spPr>
      </p:pic>
      <p:sp>
        <p:nvSpPr>
          <p:cNvPr id="3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Divider slide copy">
    <p:spTree>
      <p:nvGrpSpPr>
        <p:cNvPr id="1" name=""/>
        <p:cNvGrpSpPr/>
        <p:nvPr/>
      </p:nvGrpSpPr>
      <p:grpSpPr>
        <a:xfrm>
          <a:off x="0" y="0"/>
          <a:ext cx="0" cy="0"/>
          <a:chOff x="0" y="0"/>
          <a:chExt cx="0" cy="0"/>
        </a:xfrm>
      </p:grpSpPr>
      <p:pic>
        <p:nvPicPr>
          <p:cNvPr id="40" name="Picture 9" descr="Picture 9"/>
          <p:cNvPicPr>
            <a:picLocks noChangeAspect="1"/>
          </p:cNvPicPr>
          <p:nvPr/>
        </p:nvPicPr>
        <p:blipFill>
          <a:blip r:embed="rId2">
            <a:alphaModFix amt="40000"/>
            <a:extLst/>
          </a:blip>
          <a:srcRect r="11110"/>
          <a:stretch>
            <a:fillRect/>
          </a:stretch>
        </p:blipFill>
        <p:spPr>
          <a:xfrm>
            <a:off x="10845" y="-18298"/>
            <a:ext cx="13004801" cy="9753601"/>
          </a:xfrm>
          <a:prstGeom prst="rect">
            <a:avLst/>
          </a:prstGeom>
          <a:ln w="12700">
            <a:miter lim="400000"/>
          </a:ln>
        </p:spPr>
      </p:pic>
      <p:sp>
        <p:nvSpPr>
          <p:cNvPr id="41" name="Title Text"/>
          <p:cNvSpPr txBox="1">
            <a:spLocks noGrp="1"/>
          </p:cNvSpPr>
          <p:nvPr>
            <p:ph type="title"/>
          </p:nvPr>
        </p:nvSpPr>
        <p:spPr>
          <a:xfrm>
            <a:off x="541866" y="2059093"/>
            <a:ext cx="11270828" cy="866988"/>
          </a:xfrm>
          <a:prstGeom prst="rect">
            <a:avLst/>
          </a:prstGeom>
        </p:spPr>
        <p:txBody>
          <a:bodyPr/>
          <a:lstStyle>
            <a:lvl1pPr>
              <a:defRPr>
                <a:solidFill>
                  <a:srgbClr val="FFFFFF"/>
                </a:solidFill>
              </a:defRPr>
            </a:lvl1pPr>
          </a:lstStyle>
          <a:p>
            <a:r>
              <a:t>Title Text</a:t>
            </a:r>
          </a:p>
        </p:txBody>
      </p:sp>
      <p:sp>
        <p:nvSpPr>
          <p:cNvPr id="42" name="Body Level One…"/>
          <p:cNvSpPr txBox="1">
            <a:spLocks noGrp="1"/>
          </p:cNvSpPr>
          <p:nvPr>
            <p:ph type="body" sz="quarter" idx="1"/>
          </p:nvPr>
        </p:nvSpPr>
        <p:spPr>
          <a:xfrm>
            <a:off x="541866" y="3359573"/>
            <a:ext cx="9103361" cy="2709334"/>
          </a:xfrm>
          <a:prstGeom prst="rect">
            <a:avLst/>
          </a:prstGeom>
        </p:spPr>
        <p:txBody>
          <a:bodyPr lIns="0" tIns="0" rIns="0" bIns="0"/>
          <a:lstStyle>
            <a:lvl1pPr marL="0" indent="0">
              <a:spcBef>
                <a:spcPts val="0"/>
              </a:spcBef>
              <a:buClrTx/>
              <a:buSzTx/>
              <a:buFontTx/>
              <a:buNone/>
              <a:defRPr>
                <a:solidFill>
                  <a:srgbClr val="FFFFFF"/>
                </a:solidFill>
              </a:defRPr>
            </a:lvl1pPr>
            <a:lvl2pPr marL="0" indent="457200">
              <a:spcBef>
                <a:spcPts val="0"/>
              </a:spcBef>
              <a:buClrTx/>
              <a:buSzTx/>
              <a:buFontTx/>
              <a:buNone/>
              <a:defRPr>
                <a:solidFill>
                  <a:srgbClr val="FFFFFF"/>
                </a:solidFill>
              </a:defRPr>
            </a:lvl2pPr>
            <a:lvl3pPr marL="0" indent="914400">
              <a:spcBef>
                <a:spcPts val="0"/>
              </a:spcBef>
              <a:buClrTx/>
              <a:buSzTx/>
              <a:buFontTx/>
              <a:buNone/>
              <a:defRPr>
                <a:solidFill>
                  <a:srgbClr val="FFFFFF"/>
                </a:solidFill>
              </a:defRPr>
            </a:lvl3pPr>
            <a:lvl4pPr marL="0" indent="1371600">
              <a:spcBef>
                <a:spcPts val="0"/>
              </a:spcBef>
              <a:buClrTx/>
              <a:buSzTx/>
              <a:buFontTx/>
              <a:buNone/>
              <a:defRPr>
                <a:solidFill>
                  <a:srgbClr val="FFFFFF"/>
                </a:solidFill>
              </a:defRPr>
            </a:lvl4pPr>
            <a:lvl5pPr marL="0" indent="1828800">
              <a:spcBef>
                <a:spcPts val="0"/>
              </a:spcBef>
              <a:buClrTx/>
              <a:buSzTx/>
              <a:buFontTx/>
              <a:buNone/>
              <a:defRPr>
                <a:solidFill>
                  <a:srgbClr val="FFFFFF"/>
                </a:solidFill>
              </a:defRPr>
            </a:lvl5pPr>
          </a:lstStyle>
          <a:p>
            <a:r>
              <a:t>Body Level One</a:t>
            </a:r>
          </a:p>
          <a:p>
            <a:pPr lvl="1"/>
            <a:r>
              <a:t>Body Level Two</a:t>
            </a:r>
          </a:p>
          <a:p>
            <a:pPr lvl="2"/>
            <a:r>
              <a:t>Body Level Three</a:t>
            </a:r>
          </a:p>
          <a:p>
            <a:pPr lvl="3"/>
            <a:r>
              <a:t>Body Level Four</a:t>
            </a:r>
          </a:p>
          <a:p>
            <a:pPr lvl="4"/>
            <a:r>
              <a:t>Body Level Five</a:t>
            </a:r>
          </a:p>
        </p:txBody>
      </p:sp>
      <p:sp>
        <p:nvSpPr>
          <p:cNvPr id="43" name="TextBox 6"/>
          <p:cNvSpPr txBox="1"/>
          <p:nvPr/>
        </p:nvSpPr>
        <p:spPr>
          <a:xfrm>
            <a:off x="9609105" y="7894946"/>
            <a:ext cx="3204652" cy="1411620"/>
          </a:xfrm>
          <a:prstGeom prst="rect">
            <a:avLst/>
          </a:prstGeom>
          <a:ln w="12700">
            <a:miter lim="400000"/>
          </a:ln>
          <a:extLst>
            <a:ext uri="{C572A759-6A51-4108-AA02-DFA0A04FC94B}">
              <ma14:wrappingTextBoxFlag xmlns:ma14="http://schemas.microsoft.com/office/mac/drawingml/2011/main" xmlns="" val="1"/>
            </a:ext>
          </a:extLst>
        </p:spPr>
        <p:txBody>
          <a:bodyPr lIns="65023" tIns="65023" rIns="65023" bIns="65023">
            <a:spAutoFit/>
          </a:bodyPr>
          <a:lstStyle/>
          <a:p>
            <a:pPr algn="r">
              <a:spcBef>
                <a:spcPts val="1100"/>
              </a:spcBef>
              <a:defRPr sz="2200">
                <a:solidFill>
                  <a:srgbClr val="BFBFBF"/>
                </a:solidFill>
                <a:latin typeface="Verdana"/>
                <a:ea typeface="Verdana"/>
                <a:cs typeface="Verdana"/>
                <a:sym typeface="Verdana"/>
              </a:defRPr>
            </a:pPr>
            <a:r>
              <a:t>Market Reporting</a:t>
            </a:r>
          </a:p>
          <a:p>
            <a:pPr algn="r">
              <a:spcBef>
                <a:spcPts val="800"/>
              </a:spcBef>
              <a:defRPr sz="2200">
                <a:solidFill>
                  <a:srgbClr val="FFFFFF"/>
                </a:solidFill>
                <a:latin typeface="Verdana"/>
                <a:ea typeface="Verdana"/>
                <a:cs typeface="Verdana"/>
                <a:sym typeface="Verdana"/>
              </a:defRPr>
            </a:pPr>
            <a:r>
              <a:t>Consulting</a:t>
            </a:r>
          </a:p>
          <a:p>
            <a:pPr algn="r">
              <a:spcBef>
                <a:spcPts val="1700"/>
              </a:spcBef>
              <a:defRPr sz="2200">
                <a:solidFill>
                  <a:srgbClr val="BFBFBF"/>
                </a:solidFill>
                <a:latin typeface="Verdana"/>
                <a:ea typeface="Verdana"/>
                <a:cs typeface="Verdana"/>
                <a:sym typeface="Verdana"/>
              </a:defRPr>
            </a:pPr>
            <a:r>
              <a:t>Events</a:t>
            </a:r>
          </a:p>
        </p:txBody>
      </p:sp>
      <p:sp>
        <p:nvSpPr>
          <p:cNvPr id="44" name="Rectangle 7"/>
          <p:cNvSpPr/>
          <p:nvPr/>
        </p:nvSpPr>
        <p:spPr>
          <a:xfrm>
            <a:off x="12912904" y="7855634"/>
            <a:ext cx="108375" cy="499423"/>
          </a:xfrm>
          <a:prstGeom prst="rect">
            <a:avLst/>
          </a:prstGeom>
          <a:solidFill>
            <a:srgbClr val="5B93BA"/>
          </a:solidFill>
          <a:ln w="12700">
            <a:miter lim="400000"/>
          </a:ln>
        </p:spPr>
        <p:txBody>
          <a:bodyPr lIns="65023" tIns="65023" rIns="65023" bIns="65023" anchor="ctr"/>
          <a:lstStyle/>
          <a:p>
            <a:pPr algn="ctr">
              <a:defRPr>
                <a:solidFill>
                  <a:srgbClr val="FFFFFF"/>
                </a:solidFill>
              </a:defRPr>
            </a:pPr>
            <a:endParaRPr/>
          </a:p>
        </p:txBody>
      </p:sp>
      <p:sp>
        <p:nvSpPr>
          <p:cNvPr id="45" name="Straight Connector 11"/>
          <p:cNvSpPr/>
          <p:nvPr/>
        </p:nvSpPr>
        <p:spPr>
          <a:xfrm flipV="1">
            <a:off x="706684" y="8530918"/>
            <a:ext cx="1" cy="652703"/>
          </a:xfrm>
          <a:prstGeom prst="line">
            <a:avLst/>
          </a:prstGeom>
          <a:ln w="12700">
            <a:solidFill>
              <a:srgbClr val="FFFFFF"/>
            </a:solidFill>
          </a:ln>
        </p:spPr>
        <p:txBody>
          <a:bodyPr lIns="65023" tIns="65023" rIns="65023" bIns="65023"/>
          <a:lstStyle/>
          <a:p>
            <a:endParaRPr/>
          </a:p>
        </p:txBody>
      </p:sp>
      <p:pic>
        <p:nvPicPr>
          <p:cNvPr id="46" name="Picture 12" descr="Picture 12"/>
          <p:cNvPicPr>
            <a:picLocks noChangeAspect="1"/>
          </p:cNvPicPr>
          <p:nvPr/>
        </p:nvPicPr>
        <p:blipFill>
          <a:blip r:embed="rId3">
            <a:extLst/>
          </a:blip>
          <a:stretch>
            <a:fillRect/>
          </a:stretch>
        </p:blipFill>
        <p:spPr>
          <a:xfrm>
            <a:off x="758614" y="8859399"/>
            <a:ext cx="2990276" cy="496386"/>
          </a:xfrm>
          <a:prstGeom prst="rect">
            <a:avLst/>
          </a:prstGeom>
          <a:ln w="12700">
            <a:miter lim="400000"/>
          </a:ln>
        </p:spPr>
      </p:pic>
      <p:sp>
        <p:nvSpPr>
          <p:cNvPr id="47" name="Slide Number"/>
          <p:cNvSpPr txBox="1">
            <a:spLocks noGrp="1"/>
          </p:cNvSpPr>
          <p:nvPr>
            <p:ph type="sldNum" sz="quarter" idx="2"/>
          </p:nvPr>
        </p:nvSpPr>
        <p:spPr>
          <a:xfrm>
            <a:off x="6285653" y="8779792"/>
            <a:ext cx="3034455" cy="5207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END SLIDE">
    <p:bg>
      <p:bgPr>
        <a:solidFill>
          <a:schemeClr val="accent1"/>
        </a:solidFill>
        <a:effectLst/>
      </p:bgPr>
    </p:bg>
    <p:spTree>
      <p:nvGrpSpPr>
        <p:cNvPr id="1" name=""/>
        <p:cNvGrpSpPr/>
        <p:nvPr/>
      </p:nvGrpSpPr>
      <p:grpSpPr>
        <a:xfrm>
          <a:off x="0" y="0"/>
          <a:ext cx="0" cy="0"/>
          <a:chOff x="0" y="0"/>
          <a:chExt cx="0" cy="0"/>
        </a:xfrm>
      </p:grpSpPr>
      <p:sp>
        <p:nvSpPr>
          <p:cNvPr id="54" name="Straight Connector 3"/>
          <p:cNvSpPr/>
          <p:nvPr/>
        </p:nvSpPr>
        <p:spPr>
          <a:xfrm flipV="1">
            <a:off x="706684" y="1474330"/>
            <a:ext cx="1" cy="4224303"/>
          </a:xfrm>
          <a:prstGeom prst="line">
            <a:avLst/>
          </a:prstGeom>
          <a:ln w="12700">
            <a:solidFill>
              <a:srgbClr val="FFFFFF"/>
            </a:solidFill>
          </a:ln>
        </p:spPr>
        <p:txBody>
          <a:bodyPr lIns="65023" tIns="65023" rIns="65023" bIns="65023"/>
          <a:lstStyle/>
          <a:p>
            <a:endParaRPr/>
          </a:p>
        </p:txBody>
      </p:sp>
      <p:sp>
        <p:nvSpPr>
          <p:cNvPr id="55" name="Title Text"/>
          <p:cNvSpPr txBox="1">
            <a:spLocks noGrp="1"/>
          </p:cNvSpPr>
          <p:nvPr>
            <p:ph type="title"/>
          </p:nvPr>
        </p:nvSpPr>
        <p:spPr>
          <a:xfrm>
            <a:off x="830862" y="1438220"/>
            <a:ext cx="11487574" cy="4353735"/>
          </a:xfrm>
          <a:prstGeom prst="rect">
            <a:avLst/>
          </a:prstGeom>
        </p:spPr>
        <p:txBody>
          <a:bodyPr/>
          <a:lstStyle>
            <a:lvl1pPr>
              <a:defRPr>
                <a:solidFill>
                  <a:srgbClr val="FFFFFF"/>
                </a:solidFill>
                <a:latin typeface="Trebuchet MS"/>
                <a:ea typeface="Trebuchet MS"/>
                <a:cs typeface="Trebuchet MS"/>
                <a:sym typeface="Trebuchet MS"/>
              </a:defRPr>
            </a:lvl1pPr>
          </a:lstStyle>
          <a:p>
            <a:r>
              <a:t>Title Text</a:t>
            </a:r>
          </a:p>
        </p:txBody>
      </p:sp>
      <p:sp>
        <p:nvSpPr>
          <p:cNvPr id="5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Text slide">
    <p:bg>
      <p:bgPr>
        <a:solidFill>
          <a:srgbClr val="FFFFFF"/>
        </a:solidFill>
        <a:effectLst/>
      </p:bgPr>
    </p:bg>
    <p:spTree>
      <p:nvGrpSpPr>
        <p:cNvPr id="1" name=""/>
        <p:cNvGrpSpPr/>
        <p:nvPr/>
      </p:nvGrpSpPr>
      <p:grpSpPr>
        <a:xfrm>
          <a:off x="0" y="0"/>
          <a:ext cx="0" cy="0"/>
          <a:chOff x="0" y="0"/>
          <a:chExt cx="0" cy="0"/>
        </a:xfrm>
      </p:grpSpPr>
      <p:sp>
        <p:nvSpPr>
          <p:cNvPr id="63" name="Body Level One…"/>
          <p:cNvSpPr txBox="1">
            <a:spLocks noGrp="1"/>
          </p:cNvSpPr>
          <p:nvPr>
            <p:ph type="body" idx="1"/>
          </p:nvPr>
        </p:nvSpPr>
        <p:spPr>
          <a:xfrm>
            <a:off x="873769" y="1625599"/>
            <a:ext cx="11379201" cy="6719147"/>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64" name="Straight Connector 5"/>
          <p:cNvSpPr/>
          <p:nvPr/>
        </p:nvSpPr>
        <p:spPr>
          <a:xfrm flipV="1">
            <a:off x="713467" y="451558"/>
            <a:ext cx="1" cy="768001"/>
          </a:xfrm>
          <a:prstGeom prst="line">
            <a:avLst/>
          </a:prstGeom>
          <a:ln w="12700">
            <a:solidFill>
              <a:srgbClr val="808080"/>
            </a:solidFill>
          </a:ln>
        </p:spPr>
        <p:txBody>
          <a:bodyPr lIns="65023" tIns="65023" rIns="65023" bIns="65023"/>
          <a:lstStyle/>
          <a:p>
            <a:endParaRPr/>
          </a:p>
        </p:txBody>
      </p:sp>
      <p:sp>
        <p:nvSpPr>
          <p:cNvPr id="65" name="Straight Connector 8"/>
          <p:cNvSpPr/>
          <p:nvPr/>
        </p:nvSpPr>
        <p:spPr>
          <a:xfrm flipV="1">
            <a:off x="706684" y="8539946"/>
            <a:ext cx="1" cy="652705"/>
          </a:xfrm>
          <a:prstGeom prst="line">
            <a:avLst/>
          </a:prstGeom>
          <a:ln w="12700">
            <a:solidFill>
              <a:srgbClr val="808080"/>
            </a:solidFill>
          </a:ln>
        </p:spPr>
        <p:txBody>
          <a:bodyPr lIns="65023" tIns="65023" rIns="65023" bIns="65023"/>
          <a:lstStyle/>
          <a:p>
            <a:endParaRPr/>
          </a:p>
        </p:txBody>
      </p:sp>
      <p:pic>
        <p:nvPicPr>
          <p:cNvPr id="66" name="Picture 14" descr="Picture 14"/>
          <p:cNvPicPr>
            <a:picLocks noChangeAspect="1"/>
          </p:cNvPicPr>
          <p:nvPr/>
        </p:nvPicPr>
        <p:blipFill>
          <a:blip r:embed="rId2">
            <a:extLst/>
          </a:blip>
          <a:stretch>
            <a:fillRect/>
          </a:stretch>
        </p:blipFill>
        <p:spPr>
          <a:xfrm>
            <a:off x="10464808" y="8489244"/>
            <a:ext cx="1828801" cy="722490"/>
          </a:xfrm>
          <a:prstGeom prst="rect">
            <a:avLst/>
          </a:prstGeom>
          <a:ln w="12700">
            <a:miter lim="400000"/>
          </a:ln>
        </p:spPr>
      </p:pic>
      <p:sp>
        <p:nvSpPr>
          <p:cNvPr id="67" name="Title Text"/>
          <p:cNvSpPr txBox="1">
            <a:spLocks noGrp="1"/>
          </p:cNvSpPr>
          <p:nvPr>
            <p:ph type="title"/>
          </p:nvPr>
        </p:nvSpPr>
        <p:spPr>
          <a:xfrm>
            <a:off x="873769" y="433493"/>
            <a:ext cx="11379201" cy="866987"/>
          </a:xfrm>
          <a:prstGeom prst="rect">
            <a:avLst/>
          </a:prstGeom>
        </p:spPr>
        <p:txBody>
          <a:bodyPr/>
          <a:lstStyle/>
          <a:p>
            <a:r>
              <a:t>Title Text</a:t>
            </a:r>
          </a:p>
        </p:txBody>
      </p:sp>
      <p:pic>
        <p:nvPicPr>
          <p:cNvPr id="68" name="Picture 2" descr="Picture 2"/>
          <p:cNvPicPr>
            <a:picLocks noChangeAspect="1"/>
          </p:cNvPicPr>
          <p:nvPr/>
        </p:nvPicPr>
        <p:blipFill>
          <a:blip r:embed="rId3">
            <a:extLst/>
          </a:blip>
          <a:stretch>
            <a:fillRect/>
          </a:stretch>
        </p:blipFill>
        <p:spPr>
          <a:xfrm>
            <a:off x="758614" y="8866298"/>
            <a:ext cx="2978009" cy="494350"/>
          </a:xfrm>
          <a:prstGeom prst="rect">
            <a:avLst/>
          </a:prstGeom>
          <a:ln w="12700">
            <a:miter lim="400000"/>
          </a:ln>
        </p:spPr>
      </p:pic>
      <p:sp>
        <p:nvSpPr>
          <p:cNvPr id="6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Alt text slide">
    <p:bg>
      <p:bgPr>
        <a:solidFill>
          <a:srgbClr val="505150"/>
        </a:solidFill>
        <a:effectLst/>
      </p:bgPr>
    </p:bg>
    <p:spTree>
      <p:nvGrpSpPr>
        <p:cNvPr id="1" name=""/>
        <p:cNvGrpSpPr/>
        <p:nvPr/>
      </p:nvGrpSpPr>
      <p:grpSpPr>
        <a:xfrm>
          <a:off x="0" y="0"/>
          <a:ext cx="0" cy="0"/>
          <a:chOff x="0" y="0"/>
          <a:chExt cx="0" cy="0"/>
        </a:xfrm>
      </p:grpSpPr>
      <p:sp>
        <p:nvSpPr>
          <p:cNvPr id="76" name="Body Level One…"/>
          <p:cNvSpPr txBox="1">
            <a:spLocks noGrp="1"/>
          </p:cNvSpPr>
          <p:nvPr>
            <p:ph type="body" idx="1"/>
          </p:nvPr>
        </p:nvSpPr>
        <p:spPr>
          <a:xfrm>
            <a:off x="758614" y="1702047"/>
            <a:ext cx="11379201" cy="6068907"/>
          </a:xfrm>
          <a:prstGeom prst="rect">
            <a:avLst/>
          </a:prstGeom>
        </p:spPr>
        <p:txBody>
          <a:bodyPr/>
          <a:lstStyle>
            <a:lvl1pPr>
              <a:buClr>
                <a:srgbClr val="A5A6A5"/>
              </a:buClr>
              <a:defRPr>
                <a:solidFill>
                  <a:srgbClr val="FFFFFF"/>
                </a:solidFill>
              </a:defRPr>
            </a:lvl1pPr>
            <a:lvl2pPr>
              <a:buClr>
                <a:srgbClr val="A5A6A5"/>
              </a:buClr>
              <a:defRPr>
                <a:solidFill>
                  <a:srgbClr val="FFFFFF"/>
                </a:solidFill>
              </a:defRPr>
            </a:lvl2pPr>
            <a:lvl3pPr>
              <a:buClr>
                <a:srgbClr val="A5A6A5"/>
              </a:buClr>
              <a:defRPr>
                <a:solidFill>
                  <a:srgbClr val="FFFFFF"/>
                </a:solidFill>
              </a:defRPr>
            </a:lvl3pPr>
            <a:lvl4pPr>
              <a:buClr>
                <a:srgbClr val="A5A6A5"/>
              </a:buClr>
              <a:defRPr>
                <a:solidFill>
                  <a:srgbClr val="FFFFFF"/>
                </a:solidFill>
              </a:defRPr>
            </a:lvl4pPr>
            <a:lvl5pPr>
              <a:buClr>
                <a:srgbClr val="A5A6A5"/>
              </a:buClr>
              <a:defRPr>
                <a:solidFill>
                  <a:srgbClr val="FFFFFF"/>
                </a:solidFill>
              </a:defRPr>
            </a:lvl5pPr>
          </a:lstStyle>
          <a:p>
            <a:r>
              <a:t>Body Level One</a:t>
            </a:r>
          </a:p>
          <a:p>
            <a:pPr lvl="1"/>
            <a:r>
              <a:t>Body Level Two</a:t>
            </a:r>
          </a:p>
          <a:p>
            <a:pPr lvl="2"/>
            <a:r>
              <a:t>Body Level Three</a:t>
            </a:r>
          </a:p>
          <a:p>
            <a:pPr lvl="3"/>
            <a:r>
              <a:t>Body Level Four</a:t>
            </a:r>
          </a:p>
          <a:p>
            <a:pPr lvl="4"/>
            <a:r>
              <a:t>Body Level Five</a:t>
            </a:r>
          </a:p>
        </p:txBody>
      </p:sp>
      <p:pic>
        <p:nvPicPr>
          <p:cNvPr id="77" name="Picture 14" descr="Picture 14"/>
          <p:cNvPicPr>
            <a:picLocks noChangeAspect="1"/>
          </p:cNvPicPr>
          <p:nvPr/>
        </p:nvPicPr>
        <p:blipFill>
          <a:blip r:embed="rId2">
            <a:extLst/>
          </a:blip>
          <a:stretch>
            <a:fillRect/>
          </a:stretch>
        </p:blipFill>
        <p:spPr>
          <a:xfrm>
            <a:off x="10464808" y="8489244"/>
            <a:ext cx="1828801" cy="722490"/>
          </a:xfrm>
          <a:prstGeom prst="rect">
            <a:avLst/>
          </a:prstGeom>
          <a:ln w="12700">
            <a:miter lim="400000"/>
          </a:ln>
        </p:spPr>
      </p:pic>
      <p:sp>
        <p:nvSpPr>
          <p:cNvPr id="78" name="Title Text"/>
          <p:cNvSpPr txBox="1">
            <a:spLocks noGrp="1"/>
          </p:cNvSpPr>
          <p:nvPr>
            <p:ph type="title"/>
          </p:nvPr>
        </p:nvSpPr>
        <p:spPr>
          <a:xfrm>
            <a:off x="866986" y="460586"/>
            <a:ext cx="11379201" cy="866988"/>
          </a:xfrm>
          <a:prstGeom prst="rect">
            <a:avLst/>
          </a:prstGeom>
        </p:spPr>
        <p:txBody>
          <a:bodyPr/>
          <a:lstStyle>
            <a:lvl1pPr>
              <a:defRPr>
                <a:solidFill>
                  <a:srgbClr val="FFFFFF"/>
                </a:solidFill>
              </a:defRPr>
            </a:lvl1pPr>
          </a:lstStyle>
          <a:p>
            <a:r>
              <a:t>Title Text</a:t>
            </a:r>
          </a:p>
        </p:txBody>
      </p:sp>
      <p:sp>
        <p:nvSpPr>
          <p:cNvPr id="79" name="Straight Connector 12"/>
          <p:cNvSpPr/>
          <p:nvPr/>
        </p:nvSpPr>
        <p:spPr>
          <a:xfrm flipV="1">
            <a:off x="704426" y="460585"/>
            <a:ext cx="1" cy="768001"/>
          </a:xfrm>
          <a:prstGeom prst="line">
            <a:avLst/>
          </a:prstGeom>
          <a:ln w="12700">
            <a:solidFill>
              <a:srgbClr val="FFFFFF"/>
            </a:solidFill>
          </a:ln>
        </p:spPr>
        <p:txBody>
          <a:bodyPr lIns="65023" tIns="65023" rIns="65023" bIns="65023"/>
          <a:lstStyle/>
          <a:p>
            <a:endParaRPr/>
          </a:p>
        </p:txBody>
      </p:sp>
      <p:sp>
        <p:nvSpPr>
          <p:cNvPr id="80" name="Straight Connector 13"/>
          <p:cNvSpPr/>
          <p:nvPr/>
        </p:nvSpPr>
        <p:spPr>
          <a:xfrm flipV="1">
            <a:off x="704426" y="8524140"/>
            <a:ext cx="1" cy="652704"/>
          </a:xfrm>
          <a:prstGeom prst="line">
            <a:avLst/>
          </a:prstGeom>
          <a:ln w="12700">
            <a:solidFill>
              <a:srgbClr val="FFFFFF"/>
            </a:solidFill>
          </a:ln>
        </p:spPr>
        <p:txBody>
          <a:bodyPr lIns="65023" tIns="65023" rIns="65023" bIns="65023"/>
          <a:lstStyle/>
          <a:p>
            <a:endParaRPr/>
          </a:p>
        </p:txBody>
      </p:sp>
      <p:pic>
        <p:nvPicPr>
          <p:cNvPr id="81" name="Picture 11" descr="Picture 11"/>
          <p:cNvPicPr>
            <a:picLocks noChangeAspect="1"/>
          </p:cNvPicPr>
          <p:nvPr/>
        </p:nvPicPr>
        <p:blipFill>
          <a:blip r:embed="rId3">
            <a:extLst/>
          </a:blip>
          <a:stretch>
            <a:fillRect/>
          </a:stretch>
        </p:blipFill>
        <p:spPr>
          <a:xfrm>
            <a:off x="758614" y="8859399"/>
            <a:ext cx="2990276" cy="496386"/>
          </a:xfrm>
          <a:prstGeom prst="rect">
            <a:avLst/>
          </a:prstGeom>
          <a:ln w="12700">
            <a:miter lim="400000"/>
          </a:ln>
        </p:spPr>
      </p:pic>
      <p:sp>
        <p:nvSpPr>
          <p:cNvPr id="8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IMAGES Layout">
    <p:bg>
      <p:bgPr>
        <a:solidFill>
          <a:srgbClr val="FFFFFF"/>
        </a:solidFill>
        <a:effectLst/>
      </p:bgPr>
    </p:bg>
    <p:spTree>
      <p:nvGrpSpPr>
        <p:cNvPr id="1" name=""/>
        <p:cNvGrpSpPr/>
        <p:nvPr/>
      </p:nvGrpSpPr>
      <p:grpSpPr>
        <a:xfrm>
          <a:off x="0" y="0"/>
          <a:ext cx="0" cy="0"/>
          <a:chOff x="0" y="0"/>
          <a:chExt cx="0" cy="0"/>
        </a:xfrm>
      </p:grpSpPr>
      <p:sp>
        <p:nvSpPr>
          <p:cNvPr id="89" name="Body Level One…"/>
          <p:cNvSpPr txBox="1">
            <a:spLocks noGrp="1"/>
          </p:cNvSpPr>
          <p:nvPr>
            <p:ph type="body" idx="1"/>
          </p:nvPr>
        </p:nvSpPr>
        <p:spPr>
          <a:xfrm>
            <a:off x="866986" y="433493"/>
            <a:ext cx="11487575" cy="7911254"/>
          </a:xfrm>
          <a:prstGeom prst="rect">
            <a:avLst/>
          </a:prstGeom>
        </p:spPr>
        <p:txBody>
          <a:bodyPr/>
          <a:lstStyle>
            <a:lvl2pPr marL="643466" indent="-281516"/>
            <a:lvl3pPr marL="842962" indent="-300037"/>
            <a:lvl4pPr marL="1076325" indent="-361950"/>
            <a:lvl5pPr marL="1257300" indent="-361950"/>
          </a:lstStyle>
          <a:p>
            <a:r>
              <a:t>Body Level One</a:t>
            </a:r>
          </a:p>
          <a:p>
            <a:pPr lvl="1"/>
            <a:r>
              <a:t>Body Level Two</a:t>
            </a:r>
          </a:p>
          <a:p>
            <a:pPr lvl="2"/>
            <a:r>
              <a:t>Body Level Three</a:t>
            </a:r>
          </a:p>
          <a:p>
            <a:pPr lvl="3"/>
            <a:r>
              <a:t>Body Level Four</a:t>
            </a:r>
          </a:p>
          <a:p>
            <a:pPr lvl="4"/>
            <a:r>
              <a:t>Body Level Five</a:t>
            </a:r>
          </a:p>
        </p:txBody>
      </p:sp>
      <p:sp>
        <p:nvSpPr>
          <p:cNvPr id="90" name="Straight Connector 9"/>
          <p:cNvSpPr/>
          <p:nvPr/>
        </p:nvSpPr>
        <p:spPr>
          <a:xfrm flipV="1">
            <a:off x="706684" y="8539946"/>
            <a:ext cx="1" cy="652705"/>
          </a:xfrm>
          <a:prstGeom prst="line">
            <a:avLst/>
          </a:prstGeom>
          <a:ln w="12700">
            <a:solidFill>
              <a:srgbClr val="808080"/>
            </a:solidFill>
          </a:ln>
        </p:spPr>
        <p:txBody>
          <a:bodyPr lIns="65023" tIns="65023" rIns="65023" bIns="65023"/>
          <a:lstStyle/>
          <a:p>
            <a:endParaRPr/>
          </a:p>
        </p:txBody>
      </p:sp>
      <p:pic>
        <p:nvPicPr>
          <p:cNvPr id="91" name="Picture 14" descr="Picture 14"/>
          <p:cNvPicPr>
            <a:picLocks noChangeAspect="1"/>
          </p:cNvPicPr>
          <p:nvPr/>
        </p:nvPicPr>
        <p:blipFill>
          <a:blip r:embed="rId2">
            <a:extLst/>
          </a:blip>
          <a:stretch>
            <a:fillRect/>
          </a:stretch>
        </p:blipFill>
        <p:spPr>
          <a:xfrm>
            <a:off x="10464808" y="8489244"/>
            <a:ext cx="1828801" cy="722490"/>
          </a:xfrm>
          <a:prstGeom prst="rect">
            <a:avLst/>
          </a:prstGeom>
          <a:ln w="12700">
            <a:miter lim="400000"/>
          </a:ln>
        </p:spPr>
      </p:pic>
      <p:pic>
        <p:nvPicPr>
          <p:cNvPr id="92" name="Picture 12" descr="Picture 12"/>
          <p:cNvPicPr>
            <a:picLocks noChangeAspect="1"/>
          </p:cNvPicPr>
          <p:nvPr/>
        </p:nvPicPr>
        <p:blipFill>
          <a:blip r:embed="rId3">
            <a:extLst/>
          </a:blip>
          <a:stretch>
            <a:fillRect/>
          </a:stretch>
        </p:blipFill>
        <p:spPr>
          <a:xfrm>
            <a:off x="758614" y="8866298"/>
            <a:ext cx="2978009" cy="494350"/>
          </a:xfrm>
          <a:prstGeom prst="rect">
            <a:avLst/>
          </a:prstGeom>
          <a:ln w="12700">
            <a:miter lim="400000"/>
          </a:ln>
        </p:spPr>
      </p:pic>
      <p:sp>
        <p:nvSpPr>
          <p:cNvPr id="9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CONTENT Two Layout">
    <p:bg>
      <p:bgPr>
        <a:solidFill>
          <a:srgbClr val="FFFFFF"/>
        </a:solidFill>
        <a:effectLst/>
      </p:bgPr>
    </p:bg>
    <p:spTree>
      <p:nvGrpSpPr>
        <p:cNvPr id="1" name=""/>
        <p:cNvGrpSpPr/>
        <p:nvPr/>
      </p:nvGrpSpPr>
      <p:grpSpPr>
        <a:xfrm>
          <a:off x="0" y="0"/>
          <a:ext cx="0" cy="0"/>
          <a:chOff x="0" y="0"/>
          <a:chExt cx="0" cy="0"/>
        </a:xfrm>
      </p:grpSpPr>
      <p:sp>
        <p:nvSpPr>
          <p:cNvPr id="100" name="Straight Connector 8"/>
          <p:cNvSpPr/>
          <p:nvPr/>
        </p:nvSpPr>
        <p:spPr>
          <a:xfrm flipV="1">
            <a:off x="706684" y="8539946"/>
            <a:ext cx="1" cy="652705"/>
          </a:xfrm>
          <a:prstGeom prst="line">
            <a:avLst/>
          </a:prstGeom>
          <a:ln w="12700">
            <a:solidFill>
              <a:srgbClr val="808080"/>
            </a:solidFill>
          </a:ln>
        </p:spPr>
        <p:txBody>
          <a:bodyPr lIns="65023" tIns="65023" rIns="65023" bIns="65023"/>
          <a:lstStyle/>
          <a:p>
            <a:endParaRPr/>
          </a:p>
        </p:txBody>
      </p:sp>
      <p:pic>
        <p:nvPicPr>
          <p:cNvPr id="101" name="Picture 14" descr="Picture 14"/>
          <p:cNvPicPr>
            <a:picLocks noChangeAspect="1"/>
          </p:cNvPicPr>
          <p:nvPr/>
        </p:nvPicPr>
        <p:blipFill>
          <a:blip r:embed="rId2">
            <a:extLst/>
          </a:blip>
          <a:stretch>
            <a:fillRect/>
          </a:stretch>
        </p:blipFill>
        <p:spPr>
          <a:xfrm>
            <a:off x="10464808" y="8489244"/>
            <a:ext cx="1828801" cy="722490"/>
          </a:xfrm>
          <a:prstGeom prst="rect">
            <a:avLst/>
          </a:prstGeom>
          <a:ln w="12700">
            <a:miter lim="400000"/>
          </a:ln>
        </p:spPr>
      </p:pic>
      <p:pic>
        <p:nvPicPr>
          <p:cNvPr id="102" name="Picture 15" descr="Picture 15"/>
          <p:cNvPicPr>
            <a:picLocks noChangeAspect="1"/>
          </p:cNvPicPr>
          <p:nvPr/>
        </p:nvPicPr>
        <p:blipFill>
          <a:blip r:embed="rId3">
            <a:extLst/>
          </a:blip>
          <a:stretch>
            <a:fillRect/>
          </a:stretch>
        </p:blipFill>
        <p:spPr>
          <a:xfrm>
            <a:off x="758614" y="8866298"/>
            <a:ext cx="2978009" cy="494350"/>
          </a:xfrm>
          <a:prstGeom prst="rect">
            <a:avLst/>
          </a:prstGeom>
          <a:ln w="12700">
            <a:miter lim="400000"/>
          </a:ln>
        </p:spPr>
      </p:pic>
      <p:sp>
        <p:nvSpPr>
          <p:cNvPr id="103" name="Body Level One…"/>
          <p:cNvSpPr txBox="1">
            <a:spLocks noGrp="1"/>
          </p:cNvSpPr>
          <p:nvPr>
            <p:ph type="body" sz="half" idx="1"/>
          </p:nvPr>
        </p:nvSpPr>
        <p:spPr>
          <a:xfrm>
            <a:off x="873769" y="1625599"/>
            <a:ext cx="5520258" cy="6719147"/>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104" name="Straight Connector 14"/>
          <p:cNvSpPr/>
          <p:nvPr/>
        </p:nvSpPr>
        <p:spPr>
          <a:xfrm flipV="1">
            <a:off x="713467" y="451558"/>
            <a:ext cx="1" cy="768001"/>
          </a:xfrm>
          <a:prstGeom prst="line">
            <a:avLst/>
          </a:prstGeom>
          <a:ln w="12700">
            <a:solidFill>
              <a:srgbClr val="808080"/>
            </a:solidFill>
          </a:ln>
        </p:spPr>
        <p:txBody>
          <a:bodyPr lIns="65023" tIns="65023" rIns="65023" bIns="65023"/>
          <a:lstStyle/>
          <a:p>
            <a:endParaRPr/>
          </a:p>
        </p:txBody>
      </p:sp>
      <p:sp>
        <p:nvSpPr>
          <p:cNvPr id="105" name="Title Text"/>
          <p:cNvSpPr txBox="1">
            <a:spLocks noGrp="1"/>
          </p:cNvSpPr>
          <p:nvPr>
            <p:ph type="title"/>
          </p:nvPr>
        </p:nvSpPr>
        <p:spPr>
          <a:xfrm>
            <a:off x="873769" y="433493"/>
            <a:ext cx="11379201" cy="866987"/>
          </a:xfrm>
          <a:prstGeom prst="rect">
            <a:avLst/>
          </a:prstGeom>
        </p:spPr>
        <p:txBody>
          <a:bodyPr/>
          <a:lstStyle/>
          <a:p>
            <a:r>
              <a:t>Title Text</a:t>
            </a:r>
          </a:p>
        </p:txBody>
      </p:sp>
      <p:sp>
        <p:nvSpPr>
          <p:cNvPr id="10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REGIONS Layout">
    <p:bg>
      <p:bgPr>
        <a:solidFill>
          <a:srgbClr val="FFFFFF"/>
        </a:solidFill>
        <a:effectLst/>
      </p:bgPr>
    </p:bg>
    <p:spTree>
      <p:nvGrpSpPr>
        <p:cNvPr id="1" name=""/>
        <p:cNvGrpSpPr/>
        <p:nvPr/>
      </p:nvGrpSpPr>
      <p:grpSpPr>
        <a:xfrm>
          <a:off x="0" y="0"/>
          <a:ext cx="0" cy="0"/>
          <a:chOff x="0" y="0"/>
          <a:chExt cx="0" cy="0"/>
        </a:xfrm>
      </p:grpSpPr>
      <p:pic>
        <p:nvPicPr>
          <p:cNvPr id="113" name="Picture 14" descr="Picture 14"/>
          <p:cNvPicPr>
            <a:picLocks noChangeAspect="1"/>
          </p:cNvPicPr>
          <p:nvPr/>
        </p:nvPicPr>
        <p:blipFill>
          <a:blip r:embed="rId2">
            <a:extLst/>
          </a:blip>
          <a:stretch>
            <a:fillRect/>
          </a:stretch>
        </p:blipFill>
        <p:spPr>
          <a:xfrm>
            <a:off x="10464808" y="8489244"/>
            <a:ext cx="1828801" cy="722490"/>
          </a:xfrm>
          <a:prstGeom prst="rect">
            <a:avLst/>
          </a:prstGeom>
          <a:ln w="12700">
            <a:miter lim="400000"/>
          </a:ln>
        </p:spPr>
      </p:pic>
      <p:sp>
        <p:nvSpPr>
          <p:cNvPr id="114" name="Text Placeholder 8"/>
          <p:cNvSpPr txBox="1"/>
          <p:nvPr/>
        </p:nvSpPr>
        <p:spPr>
          <a:xfrm>
            <a:off x="853439" y="1265576"/>
            <a:ext cx="2711593" cy="6590286"/>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p>
            <a:pPr>
              <a:lnSpc>
                <a:spcPct val="110000"/>
              </a:lnSpc>
              <a:spcBef>
                <a:spcPts val="400"/>
              </a:spcBef>
              <a:defRPr sz="1600">
                <a:latin typeface="Verdana"/>
                <a:ea typeface="Verdana"/>
                <a:cs typeface="Verdana"/>
                <a:sym typeface="Verdana"/>
              </a:defRPr>
            </a:pPr>
            <a:r>
              <a:t>London</a:t>
            </a:r>
            <a:endParaRPr sz="3400">
              <a:latin typeface="Gill Sans MT"/>
              <a:ea typeface="Gill Sans MT"/>
              <a:cs typeface="Gill Sans MT"/>
              <a:sym typeface="Gill Sans MT"/>
            </a:endParaRPr>
          </a:p>
          <a:p>
            <a:pPr>
              <a:lnSpc>
                <a:spcPct val="110000"/>
              </a:lnSpc>
              <a:spcBef>
                <a:spcPts val="400"/>
              </a:spcBef>
              <a:defRPr sz="1600">
                <a:latin typeface="Verdana"/>
                <a:ea typeface="Verdana"/>
                <a:cs typeface="Verdana"/>
                <a:sym typeface="Verdana"/>
              </a:defRPr>
            </a:pPr>
            <a:r>
              <a:t>Houston</a:t>
            </a:r>
            <a:endParaRPr sz="3400">
              <a:latin typeface="Gill Sans MT"/>
              <a:ea typeface="Gill Sans MT"/>
              <a:cs typeface="Gill Sans MT"/>
              <a:sym typeface="Gill Sans MT"/>
            </a:endParaRPr>
          </a:p>
          <a:p>
            <a:pPr>
              <a:lnSpc>
                <a:spcPct val="110000"/>
              </a:lnSpc>
              <a:spcBef>
                <a:spcPts val="400"/>
              </a:spcBef>
              <a:defRPr sz="1600">
                <a:latin typeface="Verdana"/>
                <a:ea typeface="Verdana"/>
                <a:cs typeface="Verdana"/>
                <a:sym typeface="Verdana"/>
              </a:defRPr>
            </a:pPr>
            <a:r>
              <a:t>Moscow</a:t>
            </a:r>
            <a:endParaRPr sz="3400">
              <a:latin typeface="Gill Sans MT"/>
              <a:ea typeface="Gill Sans MT"/>
              <a:cs typeface="Gill Sans MT"/>
              <a:sym typeface="Gill Sans MT"/>
            </a:endParaRPr>
          </a:p>
          <a:p>
            <a:pPr>
              <a:lnSpc>
                <a:spcPct val="110000"/>
              </a:lnSpc>
              <a:spcBef>
                <a:spcPts val="400"/>
              </a:spcBef>
              <a:defRPr sz="1600">
                <a:latin typeface="Verdana"/>
                <a:ea typeface="Verdana"/>
                <a:cs typeface="Verdana"/>
                <a:sym typeface="Verdana"/>
              </a:defRPr>
            </a:pPr>
            <a:r>
              <a:t>Singapore</a:t>
            </a:r>
            <a:endParaRPr sz="3400">
              <a:latin typeface="Gill Sans MT"/>
              <a:ea typeface="Gill Sans MT"/>
              <a:cs typeface="Gill Sans MT"/>
              <a:sym typeface="Gill Sans MT"/>
            </a:endParaRPr>
          </a:p>
          <a:p>
            <a:pPr>
              <a:lnSpc>
                <a:spcPct val="110000"/>
              </a:lnSpc>
              <a:spcBef>
                <a:spcPts val="400"/>
              </a:spcBef>
              <a:defRPr sz="1600">
                <a:latin typeface="Verdana"/>
                <a:ea typeface="Verdana"/>
                <a:cs typeface="Verdana"/>
                <a:sym typeface="Verdana"/>
              </a:defRPr>
            </a:pPr>
            <a:r>
              <a:t>Dubai</a:t>
            </a:r>
            <a:endParaRPr sz="3400">
              <a:latin typeface="Gill Sans MT"/>
              <a:ea typeface="Gill Sans MT"/>
              <a:cs typeface="Gill Sans MT"/>
              <a:sym typeface="Gill Sans MT"/>
            </a:endParaRPr>
          </a:p>
          <a:p>
            <a:pPr>
              <a:lnSpc>
                <a:spcPct val="110000"/>
              </a:lnSpc>
              <a:spcBef>
                <a:spcPts val="400"/>
              </a:spcBef>
              <a:defRPr sz="1600">
                <a:latin typeface="Verdana"/>
                <a:ea typeface="Verdana"/>
                <a:cs typeface="Verdana"/>
                <a:sym typeface="Verdana"/>
              </a:defRPr>
            </a:pPr>
            <a:r>
              <a:t>New York</a:t>
            </a:r>
            <a:endParaRPr sz="3400">
              <a:latin typeface="Gill Sans MT"/>
              <a:ea typeface="Gill Sans MT"/>
              <a:cs typeface="Gill Sans MT"/>
              <a:sym typeface="Gill Sans MT"/>
            </a:endParaRPr>
          </a:p>
          <a:p>
            <a:pPr>
              <a:lnSpc>
                <a:spcPct val="110000"/>
              </a:lnSpc>
              <a:spcBef>
                <a:spcPts val="400"/>
              </a:spcBef>
              <a:defRPr sz="1600">
                <a:latin typeface="Verdana"/>
                <a:ea typeface="Verdana"/>
                <a:cs typeface="Verdana"/>
                <a:sym typeface="Verdana"/>
              </a:defRPr>
            </a:pPr>
            <a:r>
              <a:t>Beijing</a:t>
            </a:r>
            <a:endParaRPr sz="3400">
              <a:latin typeface="Gill Sans MT"/>
              <a:ea typeface="Gill Sans MT"/>
              <a:cs typeface="Gill Sans MT"/>
              <a:sym typeface="Gill Sans MT"/>
            </a:endParaRPr>
          </a:p>
          <a:p>
            <a:pPr>
              <a:lnSpc>
                <a:spcPct val="110000"/>
              </a:lnSpc>
              <a:spcBef>
                <a:spcPts val="400"/>
              </a:spcBef>
              <a:defRPr sz="1600">
                <a:latin typeface="Verdana"/>
                <a:ea typeface="Verdana"/>
                <a:cs typeface="Verdana"/>
                <a:sym typeface="Verdana"/>
              </a:defRPr>
            </a:pPr>
            <a:r>
              <a:t>Kiev</a:t>
            </a:r>
            <a:endParaRPr sz="3400">
              <a:latin typeface="Gill Sans MT"/>
              <a:ea typeface="Gill Sans MT"/>
              <a:cs typeface="Gill Sans MT"/>
              <a:sym typeface="Gill Sans MT"/>
            </a:endParaRPr>
          </a:p>
          <a:p>
            <a:pPr>
              <a:lnSpc>
                <a:spcPct val="110000"/>
              </a:lnSpc>
              <a:spcBef>
                <a:spcPts val="400"/>
              </a:spcBef>
              <a:defRPr sz="1600">
                <a:latin typeface="Verdana"/>
                <a:ea typeface="Verdana"/>
                <a:cs typeface="Verdana"/>
                <a:sym typeface="Verdana"/>
              </a:defRPr>
            </a:pPr>
            <a:r>
              <a:t>Tokyo</a:t>
            </a:r>
            <a:endParaRPr sz="3400">
              <a:latin typeface="Gill Sans MT"/>
              <a:ea typeface="Gill Sans MT"/>
              <a:cs typeface="Gill Sans MT"/>
              <a:sym typeface="Gill Sans MT"/>
            </a:endParaRPr>
          </a:p>
          <a:p>
            <a:pPr>
              <a:lnSpc>
                <a:spcPct val="110000"/>
              </a:lnSpc>
              <a:spcBef>
                <a:spcPts val="400"/>
              </a:spcBef>
              <a:defRPr sz="1600">
                <a:latin typeface="Verdana"/>
                <a:ea typeface="Verdana"/>
                <a:cs typeface="Verdana"/>
                <a:sym typeface="Verdana"/>
              </a:defRPr>
            </a:pPr>
            <a:r>
              <a:t>Astana</a:t>
            </a:r>
            <a:endParaRPr sz="3400">
              <a:latin typeface="Gill Sans MT"/>
              <a:ea typeface="Gill Sans MT"/>
              <a:cs typeface="Gill Sans MT"/>
              <a:sym typeface="Gill Sans MT"/>
            </a:endParaRPr>
          </a:p>
          <a:p>
            <a:pPr>
              <a:lnSpc>
                <a:spcPct val="110000"/>
              </a:lnSpc>
              <a:spcBef>
                <a:spcPts val="400"/>
              </a:spcBef>
              <a:defRPr sz="1600">
                <a:latin typeface="Verdana"/>
                <a:ea typeface="Verdana"/>
                <a:cs typeface="Verdana"/>
                <a:sym typeface="Verdana"/>
              </a:defRPr>
            </a:pPr>
            <a:r>
              <a:t>Shanghai</a:t>
            </a:r>
            <a:endParaRPr sz="3400">
              <a:latin typeface="Gill Sans MT"/>
              <a:ea typeface="Gill Sans MT"/>
              <a:cs typeface="Gill Sans MT"/>
              <a:sym typeface="Gill Sans MT"/>
            </a:endParaRPr>
          </a:p>
          <a:p>
            <a:pPr>
              <a:lnSpc>
                <a:spcPct val="110000"/>
              </a:lnSpc>
              <a:spcBef>
                <a:spcPts val="400"/>
              </a:spcBef>
              <a:defRPr sz="1600">
                <a:latin typeface="Verdana"/>
                <a:ea typeface="Verdana"/>
                <a:cs typeface="Verdana"/>
                <a:sym typeface="Verdana"/>
              </a:defRPr>
            </a:pPr>
            <a:r>
              <a:t>Rio de Janeiro</a:t>
            </a:r>
            <a:endParaRPr sz="3400">
              <a:latin typeface="Gill Sans MT"/>
              <a:ea typeface="Gill Sans MT"/>
              <a:cs typeface="Gill Sans MT"/>
              <a:sym typeface="Gill Sans MT"/>
            </a:endParaRPr>
          </a:p>
          <a:p>
            <a:pPr>
              <a:lnSpc>
                <a:spcPct val="110000"/>
              </a:lnSpc>
              <a:spcBef>
                <a:spcPts val="400"/>
              </a:spcBef>
              <a:defRPr sz="1600">
                <a:latin typeface="Verdana"/>
                <a:ea typeface="Verdana"/>
                <a:cs typeface="Verdana"/>
                <a:sym typeface="Verdana"/>
              </a:defRPr>
            </a:pPr>
            <a:r>
              <a:t>Washington DC</a:t>
            </a:r>
            <a:endParaRPr sz="3400">
              <a:latin typeface="Gill Sans MT"/>
              <a:ea typeface="Gill Sans MT"/>
              <a:cs typeface="Gill Sans MT"/>
              <a:sym typeface="Gill Sans MT"/>
            </a:endParaRPr>
          </a:p>
          <a:p>
            <a:pPr>
              <a:lnSpc>
                <a:spcPct val="110000"/>
              </a:lnSpc>
              <a:spcBef>
                <a:spcPts val="400"/>
              </a:spcBef>
              <a:defRPr sz="1600">
                <a:latin typeface="Verdana"/>
                <a:ea typeface="Verdana"/>
                <a:cs typeface="Verdana"/>
                <a:sym typeface="Verdana"/>
              </a:defRPr>
            </a:pPr>
            <a:r>
              <a:t>Riga</a:t>
            </a:r>
            <a:endParaRPr sz="3400">
              <a:latin typeface="Gill Sans MT"/>
              <a:ea typeface="Gill Sans MT"/>
              <a:cs typeface="Gill Sans MT"/>
              <a:sym typeface="Gill Sans MT"/>
            </a:endParaRPr>
          </a:p>
          <a:p>
            <a:pPr>
              <a:lnSpc>
                <a:spcPct val="110000"/>
              </a:lnSpc>
              <a:spcBef>
                <a:spcPts val="400"/>
              </a:spcBef>
              <a:defRPr sz="1600">
                <a:latin typeface="Verdana"/>
                <a:ea typeface="Verdana"/>
                <a:cs typeface="Verdana"/>
                <a:sym typeface="Verdana"/>
              </a:defRPr>
            </a:pPr>
            <a:r>
              <a:t>Calgary</a:t>
            </a:r>
            <a:endParaRPr sz="3400">
              <a:latin typeface="Gill Sans MT"/>
              <a:ea typeface="Gill Sans MT"/>
              <a:cs typeface="Gill Sans MT"/>
              <a:sym typeface="Gill Sans MT"/>
            </a:endParaRPr>
          </a:p>
          <a:p>
            <a:pPr>
              <a:lnSpc>
                <a:spcPct val="110000"/>
              </a:lnSpc>
              <a:spcBef>
                <a:spcPts val="400"/>
              </a:spcBef>
              <a:defRPr sz="1600">
                <a:latin typeface="Verdana"/>
                <a:ea typeface="Verdana"/>
                <a:cs typeface="Verdana"/>
                <a:sym typeface="Verdana"/>
              </a:defRPr>
            </a:pPr>
            <a:r>
              <a:t>Brussels</a:t>
            </a:r>
            <a:endParaRPr sz="3400">
              <a:latin typeface="Gill Sans MT"/>
              <a:ea typeface="Gill Sans MT"/>
              <a:cs typeface="Gill Sans MT"/>
              <a:sym typeface="Gill Sans MT"/>
            </a:endParaRPr>
          </a:p>
          <a:p>
            <a:pPr>
              <a:lnSpc>
                <a:spcPct val="110000"/>
              </a:lnSpc>
              <a:spcBef>
                <a:spcPts val="400"/>
              </a:spcBef>
              <a:defRPr sz="1600">
                <a:latin typeface="Verdana"/>
                <a:ea typeface="Verdana"/>
                <a:cs typeface="Verdana"/>
                <a:sym typeface="Verdana"/>
              </a:defRPr>
            </a:pPr>
            <a:r>
              <a:t>Cape Town</a:t>
            </a:r>
            <a:endParaRPr sz="3400">
              <a:latin typeface="Gill Sans MT"/>
              <a:ea typeface="Gill Sans MT"/>
              <a:cs typeface="Gill Sans MT"/>
              <a:sym typeface="Gill Sans MT"/>
            </a:endParaRPr>
          </a:p>
          <a:p>
            <a:pPr>
              <a:lnSpc>
                <a:spcPct val="110000"/>
              </a:lnSpc>
              <a:spcBef>
                <a:spcPts val="400"/>
              </a:spcBef>
              <a:defRPr sz="1600">
                <a:latin typeface="Verdana"/>
                <a:ea typeface="Verdana"/>
                <a:cs typeface="Verdana"/>
                <a:sym typeface="Verdana"/>
              </a:defRPr>
            </a:pPr>
            <a:r>
              <a:t>Mexico City</a:t>
            </a:r>
            <a:endParaRPr sz="3400">
              <a:latin typeface="Gill Sans MT"/>
              <a:ea typeface="Gill Sans MT"/>
              <a:cs typeface="Gill Sans MT"/>
              <a:sym typeface="Gill Sans MT"/>
            </a:endParaRPr>
          </a:p>
          <a:p>
            <a:pPr>
              <a:lnSpc>
                <a:spcPct val="110000"/>
              </a:lnSpc>
              <a:spcBef>
                <a:spcPts val="400"/>
              </a:spcBef>
              <a:defRPr sz="1600">
                <a:latin typeface="Verdana"/>
                <a:ea typeface="Verdana"/>
                <a:cs typeface="Verdana"/>
                <a:sym typeface="Verdana"/>
              </a:defRPr>
            </a:pPr>
            <a:r>
              <a:t>Berlin</a:t>
            </a:r>
            <a:endParaRPr sz="3400">
              <a:latin typeface="Gill Sans MT"/>
              <a:ea typeface="Gill Sans MT"/>
              <a:cs typeface="Gill Sans MT"/>
              <a:sym typeface="Gill Sans MT"/>
            </a:endParaRPr>
          </a:p>
          <a:p>
            <a:pPr>
              <a:lnSpc>
                <a:spcPct val="110000"/>
              </a:lnSpc>
              <a:spcBef>
                <a:spcPts val="400"/>
              </a:spcBef>
              <a:defRPr sz="1600">
                <a:latin typeface="Verdana"/>
                <a:ea typeface="Verdana"/>
                <a:cs typeface="Verdana"/>
                <a:sym typeface="Verdana"/>
              </a:defRPr>
            </a:pPr>
            <a:r>
              <a:t>San Francisco</a:t>
            </a:r>
            <a:endParaRPr sz="3400">
              <a:latin typeface="Gill Sans MT"/>
              <a:ea typeface="Gill Sans MT"/>
              <a:cs typeface="Gill Sans MT"/>
              <a:sym typeface="Gill Sans MT"/>
            </a:endParaRPr>
          </a:p>
          <a:p>
            <a:pPr>
              <a:lnSpc>
                <a:spcPct val="110000"/>
              </a:lnSpc>
              <a:spcBef>
                <a:spcPts val="400"/>
              </a:spcBef>
              <a:defRPr sz="1600">
                <a:latin typeface="Verdana"/>
                <a:ea typeface="Verdana"/>
                <a:cs typeface="Verdana"/>
                <a:sym typeface="Verdana"/>
              </a:defRPr>
            </a:pPr>
            <a:r>
              <a:t>Sydney</a:t>
            </a:r>
          </a:p>
        </p:txBody>
      </p:sp>
      <p:sp>
        <p:nvSpPr>
          <p:cNvPr id="115" name="Straight Connector 7"/>
          <p:cNvSpPr/>
          <p:nvPr/>
        </p:nvSpPr>
        <p:spPr>
          <a:xfrm flipV="1">
            <a:off x="706684" y="1192106"/>
            <a:ext cx="1" cy="7096287"/>
          </a:xfrm>
          <a:prstGeom prst="line">
            <a:avLst/>
          </a:prstGeom>
          <a:ln w="12700">
            <a:solidFill>
              <a:srgbClr val="808080"/>
            </a:solidFill>
          </a:ln>
        </p:spPr>
        <p:txBody>
          <a:bodyPr lIns="65023" tIns="65023" rIns="65023" bIns="65023"/>
          <a:lstStyle/>
          <a:p>
            <a:endParaRPr/>
          </a:p>
        </p:txBody>
      </p:sp>
      <p:pic>
        <p:nvPicPr>
          <p:cNvPr id="116" name="Picture 5" descr="Picture 5"/>
          <p:cNvPicPr>
            <a:picLocks noChangeAspect="1"/>
          </p:cNvPicPr>
          <p:nvPr/>
        </p:nvPicPr>
        <p:blipFill>
          <a:blip r:embed="rId3">
            <a:extLst/>
          </a:blip>
          <a:stretch>
            <a:fillRect/>
          </a:stretch>
        </p:blipFill>
        <p:spPr>
          <a:xfrm>
            <a:off x="3251199" y="1516307"/>
            <a:ext cx="8778242" cy="5853080"/>
          </a:xfrm>
          <a:prstGeom prst="rect">
            <a:avLst/>
          </a:prstGeom>
          <a:ln w="12700">
            <a:miter lim="400000"/>
          </a:ln>
        </p:spPr>
      </p:pic>
      <p:sp>
        <p:nvSpPr>
          <p:cNvPr id="11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e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pic>
        <p:nvPicPr>
          <p:cNvPr id="2" name="Picture 2" descr="Picture 2"/>
          <p:cNvPicPr>
            <a:picLocks noChangeAspect="1"/>
          </p:cNvPicPr>
          <p:nvPr/>
        </p:nvPicPr>
        <p:blipFill>
          <a:blip r:embed="rId11">
            <a:extLst/>
          </a:blip>
          <a:srcRect t="3333" r="11110"/>
          <a:stretch>
            <a:fillRect/>
          </a:stretch>
        </p:blipFill>
        <p:spPr>
          <a:xfrm>
            <a:off x="-3538" y="-1"/>
            <a:ext cx="13004802" cy="9428481"/>
          </a:xfrm>
          <a:prstGeom prst="rect">
            <a:avLst/>
          </a:prstGeom>
          <a:ln w="12700">
            <a:miter lim="400000"/>
          </a:ln>
        </p:spPr>
      </p:pic>
      <p:pic>
        <p:nvPicPr>
          <p:cNvPr id="3" name="Picture 7" descr="Picture 7"/>
          <p:cNvPicPr>
            <a:picLocks noChangeAspect="1"/>
          </p:cNvPicPr>
          <p:nvPr/>
        </p:nvPicPr>
        <p:blipFill>
          <a:blip r:embed="rId12">
            <a:extLst/>
          </a:blip>
          <a:stretch>
            <a:fillRect/>
          </a:stretch>
        </p:blipFill>
        <p:spPr>
          <a:xfrm>
            <a:off x="853441" y="925691"/>
            <a:ext cx="1937174" cy="1090509"/>
          </a:xfrm>
          <a:prstGeom prst="rect">
            <a:avLst/>
          </a:prstGeom>
          <a:ln w="12700">
            <a:miter lim="400000"/>
          </a:ln>
        </p:spPr>
      </p:pic>
      <p:sp>
        <p:nvSpPr>
          <p:cNvPr id="4" name="Straight Connector 9"/>
          <p:cNvSpPr/>
          <p:nvPr/>
        </p:nvSpPr>
        <p:spPr>
          <a:xfrm flipH="1" flipV="1">
            <a:off x="695408" y="925688"/>
            <a:ext cx="4503" cy="3020801"/>
          </a:xfrm>
          <a:prstGeom prst="line">
            <a:avLst/>
          </a:prstGeom>
          <a:ln w="12700">
            <a:solidFill>
              <a:srgbClr val="FFFFFF"/>
            </a:solidFill>
          </a:ln>
        </p:spPr>
        <p:txBody>
          <a:bodyPr lIns="65023" tIns="65023" rIns="65023" bIns="65023"/>
          <a:lstStyle/>
          <a:p>
            <a:endParaRPr/>
          </a:p>
        </p:txBody>
      </p:sp>
      <p:sp>
        <p:nvSpPr>
          <p:cNvPr id="5" name="TextBox 12"/>
          <p:cNvSpPr txBox="1"/>
          <p:nvPr/>
        </p:nvSpPr>
        <p:spPr>
          <a:xfrm>
            <a:off x="10945706" y="925691"/>
            <a:ext cx="1733975" cy="5814366"/>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p>
            <a:pPr algn="r">
              <a:spcBef>
                <a:spcPts val="400"/>
              </a:spcBef>
              <a:defRPr sz="1600">
                <a:solidFill>
                  <a:srgbClr val="FFFFFF"/>
                </a:solidFill>
                <a:latin typeface="Verdana"/>
                <a:ea typeface="Verdana"/>
                <a:cs typeface="Verdana"/>
                <a:sym typeface="Verdana"/>
              </a:defRPr>
            </a:pPr>
            <a:r>
              <a:t>London</a:t>
            </a:r>
            <a:endParaRPr>
              <a:latin typeface="Gill Sans MT"/>
              <a:ea typeface="Gill Sans MT"/>
              <a:cs typeface="Gill Sans MT"/>
              <a:sym typeface="Gill Sans MT"/>
            </a:endParaRPr>
          </a:p>
          <a:p>
            <a:pPr algn="r">
              <a:spcBef>
                <a:spcPts val="400"/>
              </a:spcBef>
              <a:defRPr sz="1600">
                <a:solidFill>
                  <a:srgbClr val="FFFFFF"/>
                </a:solidFill>
                <a:latin typeface="Verdana"/>
                <a:ea typeface="Verdana"/>
                <a:cs typeface="Verdana"/>
                <a:sym typeface="Verdana"/>
              </a:defRPr>
            </a:pPr>
            <a:r>
              <a:t>Houston</a:t>
            </a:r>
            <a:endParaRPr>
              <a:latin typeface="Gill Sans MT"/>
              <a:ea typeface="Gill Sans MT"/>
              <a:cs typeface="Gill Sans MT"/>
              <a:sym typeface="Gill Sans MT"/>
            </a:endParaRPr>
          </a:p>
          <a:p>
            <a:pPr algn="r">
              <a:spcBef>
                <a:spcPts val="400"/>
              </a:spcBef>
              <a:defRPr sz="1600">
                <a:solidFill>
                  <a:srgbClr val="FFFFFF"/>
                </a:solidFill>
                <a:latin typeface="Verdana"/>
                <a:ea typeface="Verdana"/>
                <a:cs typeface="Verdana"/>
                <a:sym typeface="Verdana"/>
              </a:defRPr>
            </a:pPr>
            <a:r>
              <a:t>Washington</a:t>
            </a:r>
            <a:endParaRPr>
              <a:latin typeface="Gill Sans MT"/>
              <a:ea typeface="Gill Sans MT"/>
              <a:cs typeface="Gill Sans MT"/>
              <a:sym typeface="Gill Sans MT"/>
            </a:endParaRPr>
          </a:p>
          <a:p>
            <a:pPr algn="r">
              <a:spcBef>
                <a:spcPts val="400"/>
              </a:spcBef>
              <a:defRPr sz="1600">
                <a:solidFill>
                  <a:srgbClr val="FFFFFF"/>
                </a:solidFill>
                <a:latin typeface="Verdana"/>
                <a:ea typeface="Verdana"/>
                <a:cs typeface="Verdana"/>
                <a:sym typeface="Verdana"/>
              </a:defRPr>
            </a:pPr>
            <a:r>
              <a:t>New York</a:t>
            </a:r>
            <a:endParaRPr>
              <a:latin typeface="Gill Sans MT"/>
              <a:ea typeface="Gill Sans MT"/>
              <a:cs typeface="Gill Sans MT"/>
              <a:sym typeface="Gill Sans MT"/>
            </a:endParaRPr>
          </a:p>
          <a:p>
            <a:pPr algn="r">
              <a:spcBef>
                <a:spcPts val="400"/>
              </a:spcBef>
              <a:defRPr sz="1600">
                <a:solidFill>
                  <a:srgbClr val="FFFFFF"/>
                </a:solidFill>
                <a:latin typeface="Verdana"/>
                <a:ea typeface="Verdana"/>
                <a:cs typeface="Verdana"/>
                <a:sym typeface="Verdana"/>
              </a:defRPr>
            </a:pPr>
            <a:r>
              <a:t>Portland</a:t>
            </a:r>
            <a:endParaRPr>
              <a:latin typeface="Gill Sans MT"/>
              <a:ea typeface="Gill Sans MT"/>
              <a:cs typeface="Gill Sans MT"/>
              <a:sym typeface="Gill Sans MT"/>
            </a:endParaRPr>
          </a:p>
          <a:p>
            <a:pPr algn="r">
              <a:spcBef>
                <a:spcPts val="400"/>
              </a:spcBef>
              <a:defRPr sz="1600">
                <a:solidFill>
                  <a:srgbClr val="FFFFFF"/>
                </a:solidFill>
                <a:latin typeface="Verdana"/>
                <a:ea typeface="Verdana"/>
                <a:cs typeface="Verdana"/>
                <a:sym typeface="Verdana"/>
              </a:defRPr>
            </a:pPr>
            <a:r>
              <a:t>Calgary</a:t>
            </a:r>
            <a:endParaRPr>
              <a:latin typeface="Gill Sans MT"/>
              <a:ea typeface="Gill Sans MT"/>
              <a:cs typeface="Gill Sans MT"/>
              <a:sym typeface="Gill Sans MT"/>
            </a:endParaRPr>
          </a:p>
          <a:p>
            <a:pPr algn="r">
              <a:spcBef>
                <a:spcPts val="400"/>
              </a:spcBef>
              <a:defRPr sz="1600">
                <a:solidFill>
                  <a:srgbClr val="FFFFFF"/>
                </a:solidFill>
                <a:latin typeface="Verdana"/>
                <a:ea typeface="Verdana"/>
                <a:cs typeface="Verdana"/>
                <a:sym typeface="Verdana"/>
              </a:defRPr>
            </a:pPr>
            <a:r>
              <a:t>Santiago</a:t>
            </a:r>
            <a:endParaRPr>
              <a:latin typeface="Gill Sans MT"/>
              <a:ea typeface="Gill Sans MT"/>
              <a:cs typeface="Gill Sans MT"/>
              <a:sym typeface="Gill Sans MT"/>
            </a:endParaRPr>
          </a:p>
          <a:p>
            <a:pPr algn="r">
              <a:spcBef>
                <a:spcPts val="400"/>
              </a:spcBef>
              <a:defRPr sz="1600">
                <a:solidFill>
                  <a:srgbClr val="FFFFFF"/>
                </a:solidFill>
                <a:latin typeface="Verdana"/>
                <a:ea typeface="Verdana"/>
                <a:cs typeface="Verdana"/>
                <a:sym typeface="Verdana"/>
              </a:defRPr>
            </a:pPr>
            <a:r>
              <a:t>Bogota</a:t>
            </a:r>
            <a:endParaRPr>
              <a:latin typeface="Gill Sans MT"/>
              <a:ea typeface="Gill Sans MT"/>
              <a:cs typeface="Gill Sans MT"/>
              <a:sym typeface="Gill Sans MT"/>
            </a:endParaRPr>
          </a:p>
          <a:p>
            <a:pPr algn="r">
              <a:spcBef>
                <a:spcPts val="400"/>
              </a:spcBef>
              <a:defRPr sz="1600">
                <a:solidFill>
                  <a:srgbClr val="FFFFFF"/>
                </a:solidFill>
                <a:latin typeface="Verdana"/>
                <a:ea typeface="Verdana"/>
                <a:cs typeface="Verdana"/>
                <a:sym typeface="Verdana"/>
              </a:defRPr>
            </a:pPr>
            <a:r>
              <a:t>Rio de Janeiro</a:t>
            </a:r>
            <a:endParaRPr>
              <a:latin typeface="Gill Sans MT"/>
              <a:ea typeface="Gill Sans MT"/>
              <a:cs typeface="Gill Sans MT"/>
              <a:sym typeface="Gill Sans MT"/>
            </a:endParaRPr>
          </a:p>
          <a:p>
            <a:pPr algn="r">
              <a:spcBef>
                <a:spcPts val="400"/>
              </a:spcBef>
              <a:defRPr sz="1600">
                <a:solidFill>
                  <a:srgbClr val="FFFFFF"/>
                </a:solidFill>
                <a:latin typeface="Verdana"/>
                <a:ea typeface="Verdana"/>
                <a:cs typeface="Verdana"/>
                <a:sym typeface="Verdana"/>
              </a:defRPr>
            </a:pPr>
            <a:r>
              <a:t>Singapore</a:t>
            </a:r>
            <a:endParaRPr>
              <a:latin typeface="Gill Sans MT"/>
              <a:ea typeface="Gill Sans MT"/>
              <a:cs typeface="Gill Sans MT"/>
              <a:sym typeface="Gill Sans MT"/>
            </a:endParaRPr>
          </a:p>
          <a:p>
            <a:pPr algn="r">
              <a:spcBef>
                <a:spcPts val="400"/>
              </a:spcBef>
              <a:defRPr sz="1600">
                <a:solidFill>
                  <a:srgbClr val="FFFFFF"/>
                </a:solidFill>
                <a:latin typeface="Verdana"/>
                <a:ea typeface="Verdana"/>
                <a:cs typeface="Verdana"/>
                <a:sym typeface="Verdana"/>
              </a:defRPr>
            </a:pPr>
            <a:r>
              <a:t>Beijing</a:t>
            </a:r>
            <a:endParaRPr>
              <a:latin typeface="Gill Sans MT"/>
              <a:ea typeface="Gill Sans MT"/>
              <a:cs typeface="Gill Sans MT"/>
              <a:sym typeface="Gill Sans MT"/>
            </a:endParaRPr>
          </a:p>
          <a:p>
            <a:pPr algn="r">
              <a:spcBef>
                <a:spcPts val="400"/>
              </a:spcBef>
              <a:defRPr sz="1600">
                <a:solidFill>
                  <a:srgbClr val="FFFFFF"/>
                </a:solidFill>
                <a:latin typeface="Verdana"/>
                <a:ea typeface="Verdana"/>
                <a:cs typeface="Verdana"/>
                <a:sym typeface="Verdana"/>
              </a:defRPr>
            </a:pPr>
            <a:r>
              <a:t>Tokyo</a:t>
            </a:r>
            <a:endParaRPr>
              <a:latin typeface="Gill Sans MT"/>
              <a:ea typeface="Gill Sans MT"/>
              <a:cs typeface="Gill Sans MT"/>
              <a:sym typeface="Gill Sans MT"/>
            </a:endParaRPr>
          </a:p>
          <a:p>
            <a:pPr algn="r">
              <a:spcBef>
                <a:spcPts val="400"/>
              </a:spcBef>
              <a:defRPr sz="1600">
                <a:solidFill>
                  <a:srgbClr val="FFFFFF"/>
                </a:solidFill>
                <a:latin typeface="Verdana"/>
                <a:ea typeface="Verdana"/>
                <a:cs typeface="Verdana"/>
                <a:sym typeface="Verdana"/>
              </a:defRPr>
            </a:pPr>
            <a:r>
              <a:t>Sydney</a:t>
            </a:r>
            <a:endParaRPr>
              <a:latin typeface="Gill Sans MT"/>
              <a:ea typeface="Gill Sans MT"/>
              <a:cs typeface="Gill Sans MT"/>
              <a:sym typeface="Gill Sans MT"/>
            </a:endParaRPr>
          </a:p>
          <a:p>
            <a:pPr algn="r">
              <a:spcBef>
                <a:spcPts val="400"/>
              </a:spcBef>
              <a:defRPr sz="1600">
                <a:solidFill>
                  <a:srgbClr val="FFFFFF"/>
                </a:solidFill>
                <a:latin typeface="Verdana"/>
                <a:ea typeface="Verdana"/>
                <a:cs typeface="Verdana"/>
                <a:sym typeface="Verdana"/>
              </a:defRPr>
            </a:pPr>
            <a:r>
              <a:t>Dubai</a:t>
            </a:r>
            <a:endParaRPr>
              <a:latin typeface="Gill Sans MT"/>
              <a:ea typeface="Gill Sans MT"/>
              <a:cs typeface="Gill Sans MT"/>
              <a:sym typeface="Gill Sans MT"/>
            </a:endParaRPr>
          </a:p>
          <a:p>
            <a:pPr algn="r">
              <a:spcBef>
                <a:spcPts val="400"/>
              </a:spcBef>
              <a:defRPr sz="1600">
                <a:solidFill>
                  <a:srgbClr val="FFFFFF"/>
                </a:solidFill>
                <a:latin typeface="Verdana"/>
                <a:ea typeface="Verdana"/>
                <a:cs typeface="Verdana"/>
                <a:sym typeface="Verdana"/>
              </a:defRPr>
            </a:pPr>
            <a:r>
              <a:t>Moscow</a:t>
            </a:r>
            <a:endParaRPr>
              <a:latin typeface="Gill Sans MT"/>
              <a:ea typeface="Gill Sans MT"/>
              <a:cs typeface="Gill Sans MT"/>
              <a:sym typeface="Gill Sans MT"/>
            </a:endParaRPr>
          </a:p>
          <a:p>
            <a:pPr algn="r">
              <a:spcBef>
                <a:spcPts val="400"/>
              </a:spcBef>
              <a:defRPr sz="1600">
                <a:solidFill>
                  <a:srgbClr val="FFFFFF"/>
                </a:solidFill>
                <a:latin typeface="Verdana"/>
                <a:ea typeface="Verdana"/>
                <a:cs typeface="Verdana"/>
                <a:sym typeface="Verdana"/>
              </a:defRPr>
            </a:pPr>
            <a:r>
              <a:t>Astana</a:t>
            </a:r>
            <a:endParaRPr>
              <a:latin typeface="Gill Sans MT"/>
              <a:ea typeface="Gill Sans MT"/>
              <a:cs typeface="Gill Sans MT"/>
              <a:sym typeface="Gill Sans MT"/>
            </a:endParaRPr>
          </a:p>
          <a:p>
            <a:pPr algn="r">
              <a:spcBef>
                <a:spcPts val="400"/>
              </a:spcBef>
              <a:defRPr sz="1600">
                <a:solidFill>
                  <a:srgbClr val="FFFFFF"/>
                </a:solidFill>
                <a:latin typeface="Verdana"/>
                <a:ea typeface="Verdana"/>
                <a:cs typeface="Verdana"/>
                <a:sym typeface="Verdana"/>
              </a:defRPr>
            </a:pPr>
            <a:r>
              <a:t>Kiev</a:t>
            </a:r>
            <a:endParaRPr>
              <a:latin typeface="Gill Sans MT"/>
              <a:ea typeface="Gill Sans MT"/>
              <a:cs typeface="Gill Sans MT"/>
              <a:sym typeface="Gill Sans MT"/>
            </a:endParaRPr>
          </a:p>
          <a:p>
            <a:pPr algn="r">
              <a:spcBef>
                <a:spcPts val="400"/>
              </a:spcBef>
              <a:defRPr sz="1600">
                <a:solidFill>
                  <a:srgbClr val="FFFFFF"/>
                </a:solidFill>
                <a:latin typeface="Verdana"/>
                <a:ea typeface="Verdana"/>
                <a:cs typeface="Verdana"/>
                <a:sym typeface="Verdana"/>
              </a:defRPr>
            </a:pPr>
            <a:r>
              <a:t>Porto</a:t>
            </a:r>
            <a:endParaRPr>
              <a:latin typeface="Gill Sans MT"/>
              <a:ea typeface="Gill Sans MT"/>
              <a:cs typeface="Gill Sans MT"/>
              <a:sym typeface="Gill Sans MT"/>
            </a:endParaRPr>
          </a:p>
          <a:p>
            <a:pPr algn="r">
              <a:spcBef>
                <a:spcPts val="400"/>
              </a:spcBef>
              <a:defRPr sz="1600">
                <a:solidFill>
                  <a:srgbClr val="FFFFFF"/>
                </a:solidFill>
                <a:latin typeface="Verdana"/>
                <a:ea typeface="Verdana"/>
                <a:cs typeface="Verdana"/>
                <a:sym typeface="Verdana"/>
              </a:defRPr>
            </a:pPr>
            <a:r>
              <a:t>Johannesburg</a:t>
            </a:r>
            <a:endParaRPr>
              <a:latin typeface="Gill Sans MT"/>
              <a:ea typeface="Gill Sans MT"/>
              <a:cs typeface="Gill Sans MT"/>
              <a:sym typeface="Gill Sans MT"/>
            </a:endParaRPr>
          </a:p>
          <a:p>
            <a:pPr algn="r">
              <a:spcBef>
                <a:spcPts val="400"/>
              </a:spcBef>
              <a:defRPr sz="1600">
                <a:solidFill>
                  <a:srgbClr val="FFFFFF"/>
                </a:solidFill>
                <a:latin typeface="Verdana"/>
                <a:ea typeface="Verdana"/>
                <a:cs typeface="Verdana"/>
                <a:sym typeface="Verdana"/>
              </a:defRPr>
            </a:pPr>
            <a:r>
              <a:t>Riga</a:t>
            </a:r>
          </a:p>
        </p:txBody>
      </p:sp>
      <p:sp>
        <p:nvSpPr>
          <p:cNvPr id="6" name="TextBox 11"/>
          <p:cNvSpPr txBox="1"/>
          <p:nvPr/>
        </p:nvSpPr>
        <p:spPr>
          <a:xfrm>
            <a:off x="9609105" y="7894946"/>
            <a:ext cx="3204652" cy="1411620"/>
          </a:xfrm>
          <a:prstGeom prst="rect">
            <a:avLst/>
          </a:prstGeom>
          <a:ln w="12700">
            <a:miter lim="400000"/>
          </a:ln>
          <a:extLst>
            <a:ext uri="{C572A759-6A51-4108-AA02-DFA0A04FC94B}">
              <ma14:wrappingTextBoxFlag xmlns:ma14="http://schemas.microsoft.com/office/mac/drawingml/2011/main" xmlns="" val="1"/>
            </a:ext>
          </a:extLst>
        </p:spPr>
        <p:txBody>
          <a:bodyPr lIns="65023" tIns="65023" rIns="65023" bIns="65023">
            <a:spAutoFit/>
          </a:bodyPr>
          <a:lstStyle/>
          <a:p>
            <a:pPr algn="r">
              <a:spcBef>
                <a:spcPts val="1100"/>
              </a:spcBef>
              <a:defRPr sz="2200">
                <a:solidFill>
                  <a:srgbClr val="B3B3B3"/>
                </a:solidFill>
                <a:latin typeface="Verdana"/>
                <a:ea typeface="Verdana"/>
                <a:cs typeface="Verdana"/>
                <a:sym typeface="Verdana"/>
              </a:defRPr>
            </a:pPr>
            <a:r>
              <a:t>Market Reporting</a:t>
            </a:r>
          </a:p>
          <a:p>
            <a:pPr algn="r">
              <a:spcBef>
                <a:spcPts val="800"/>
              </a:spcBef>
              <a:defRPr sz="2200">
                <a:solidFill>
                  <a:srgbClr val="FFFFFF"/>
                </a:solidFill>
                <a:latin typeface="Verdana"/>
                <a:ea typeface="Verdana"/>
                <a:cs typeface="Verdana"/>
                <a:sym typeface="Verdana"/>
              </a:defRPr>
            </a:pPr>
            <a:r>
              <a:t>Consulting</a:t>
            </a:r>
          </a:p>
          <a:p>
            <a:pPr algn="r">
              <a:spcBef>
                <a:spcPts val="1700"/>
              </a:spcBef>
              <a:defRPr sz="2200">
                <a:solidFill>
                  <a:srgbClr val="BFBFBF"/>
                </a:solidFill>
                <a:latin typeface="Verdana"/>
                <a:ea typeface="Verdana"/>
                <a:cs typeface="Verdana"/>
                <a:sym typeface="Verdana"/>
              </a:defRPr>
            </a:pPr>
            <a:r>
              <a:t>Events</a:t>
            </a:r>
          </a:p>
        </p:txBody>
      </p:sp>
      <p:sp>
        <p:nvSpPr>
          <p:cNvPr id="7" name="Straight Connector 21"/>
          <p:cNvSpPr/>
          <p:nvPr/>
        </p:nvSpPr>
        <p:spPr>
          <a:xfrm flipV="1">
            <a:off x="694416" y="8539946"/>
            <a:ext cx="1" cy="652705"/>
          </a:xfrm>
          <a:prstGeom prst="line">
            <a:avLst/>
          </a:prstGeom>
          <a:ln w="12700">
            <a:solidFill>
              <a:srgbClr val="FFFFFF"/>
            </a:solidFill>
          </a:ln>
        </p:spPr>
        <p:txBody>
          <a:bodyPr lIns="65023" tIns="65023" rIns="65023" bIns="65023"/>
          <a:lstStyle/>
          <a:p>
            <a:endParaRPr/>
          </a:p>
        </p:txBody>
      </p:sp>
      <p:sp>
        <p:nvSpPr>
          <p:cNvPr id="8" name="Rectangle 23"/>
          <p:cNvSpPr/>
          <p:nvPr/>
        </p:nvSpPr>
        <p:spPr>
          <a:xfrm>
            <a:off x="12897981" y="7855634"/>
            <a:ext cx="108374" cy="499423"/>
          </a:xfrm>
          <a:prstGeom prst="rect">
            <a:avLst/>
          </a:prstGeom>
          <a:solidFill>
            <a:srgbClr val="5B93BA"/>
          </a:solidFill>
          <a:ln w="12700">
            <a:miter lim="400000"/>
          </a:ln>
        </p:spPr>
        <p:txBody>
          <a:bodyPr lIns="65023" tIns="65023" rIns="65023" bIns="65023" anchor="ctr"/>
          <a:lstStyle/>
          <a:p>
            <a:pPr algn="ctr">
              <a:defRPr>
                <a:solidFill>
                  <a:srgbClr val="FFFFFF"/>
                </a:solidFill>
              </a:defRPr>
            </a:pPr>
            <a:endParaRPr/>
          </a:p>
        </p:txBody>
      </p:sp>
      <p:pic>
        <p:nvPicPr>
          <p:cNvPr id="9" name="Picture 4" descr="Picture 4"/>
          <p:cNvPicPr>
            <a:picLocks noChangeAspect="1"/>
          </p:cNvPicPr>
          <p:nvPr/>
        </p:nvPicPr>
        <p:blipFill>
          <a:blip r:embed="rId13">
            <a:extLst/>
          </a:blip>
          <a:stretch>
            <a:fillRect/>
          </a:stretch>
        </p:blipFill>
        <p:spPr>
          <a:xfrm>
            <a:off x="758614" y="8859399"/>
            <a:ext cx="2990276" cy="496386"/>
          </a:xfrm>
          <a:prstGeom prst="rect">
            <a:avLst/>
          </a:prstGeom>
          <a:ln w="12700">
            <a:miter lim="400000"/>
          </a:ln>
        </p:spPr>
      </p:pic>
      <p:sp>
        <p:nvSpPr>
          <p:cNvPr id="10" name="Title Text"/>
          <p:cNvSpPr txBox="1">
            <a:spLocks noGrp="1"/>
          </p:cNvSpPr>
          <p:nvPr>
            <p:ph type="title"/>
          </p:nvPr>
        </p:nvSpPr>
        <p:spPr>
          <a:xfrm>
            <a:off x="650239" y="-1"/>
            <a:ext cx="11704322" cy="20161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b">
            <a:normAutofit/>
          </a:bodyPr>
          <a:lstStyle/>
          <a:p>
            <a:r>
              <a:t>Title Text</a:t>
            </a:r>
          </a:p>
        </p:txBody>
      </p:sp>
      <p:sp>
        <p:nvSpPr>
          <p:cNvPr id="11" name="Body Level One…"/>
          <p:cNvSpPr txBox="1">
            <a:spLocks noGrp="1"/>
          </p:cNvSpPr>
          <p:nvPr>
            <p:ph type="body" idx="1"/>
          </p:nvPr>
        </p:nvSpPr>
        <p:spPr>
          <a:xfrm>
            <a:off x="650239" y="2275839"/>
            <a:ext cx="11704322" cy="7477762"/>
          </a:xfrm>
          <a:prstGeom prst="rect">
            <a:avLst/>
          </a:prstGeom>
          <a:ln w="12700">
            <a:miter lim="400000"/>
          </a:ln>
          <a:extLst>
            <a:ext uri="{C572A759-6A51-4108-AA02-DFA0A04FC94B}">
              <ma14:wrappingTextBoxFlag xmlns:ma14="http://schemas.microsoft.com/office/mac/drawingml/2011/main" xmlns="" val="1"/>
            </a:ext>
          </a:extLst>
        </p:spPr>
        <p:txBody>
          <a:bodyPr lIns="65023" tIns="65023" rIns="65023" bIns="65023">
            <a:normAutofit/>
          </a:bodyPr>
          <a:lstStyle/>
          <a:p>
            <a:r>
              <a:t>Body Level One</a:t>
            </a:r>
          </a:p>
          <a:p>
            <a:pPr lvl="1"/>
            <a:r>
              <a:t>Body Level Two</a:t>
            </a:r>
          </a:p>
          <a:p>
            <a:pPr lvl="2"/>
            <a:r>
              <a:t>Body Level Three</a:t>
            </a:r>
          </a:p>
          <a:p>
            <a:pPr lvl="3"/>
            <a:r>
              <a:t>Body Level Four</a:t>
            </a:r>
          </a:p>
          <a:p>
            <a:pPr lvl="4"/>
            <a:r>
              <a:t>Body Level Five</a:t>
            </a:r>
          </a:p>
        </p:txBody>
      </p:sp>
      <p:sp>
        <p:nvSpPr>
          <p:cNvPr id="12" name="Slide Number"/>
          <p:cNvSpPr txBox="1">
            <a:spLocks noGrp="1"/>
          </p:cNvSpPr>
          <p:nvPr>
            <p:ph type="sldNum" sz="quarter" idx="2"/>
          </p:nvPr>
        </p:nvSpPr>
        <p:spPr>
          <a:xfrm>
            <a:off x="6285653" y="8779792"/>
            <a:ext cx="3034454" cy="520701"/>
          </a:xfrm>
          <a:prstGeom prst="rect">
            <a:avLst/>
          </a:prstGeom>
          <a:ln w="12700">
            <a:miter lim="400000"/>
          </a:ln>
        </p:spPr>
        <p:txBody>
          <a:bodyPr wrap="none" lIns="65023" tIns="65023" rIns="65023" bIns="65023" anchor="ctr">
            <a:spAutoFit/>
          </a:bodyPr>
          <a:lstStyle>
            <a:lvl1pPr algn="r">
              <a:defRPr sz="1600"/>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transition spd="med"/>
  <p:txStyles>
    <p:titleStyle>
      <a:lvl1pPr marL="0" marR="0" indent="0" algn="l" defTabSz="1300480" rtl="0" latinLnBrk="0">
        <a:lnSpc>
          <a:spcPct val="100000"/>
        </a:lnSpc>
        <a:spcBef>
          <a:spcPts val="0"/>
        </a:spcBef>
        <a:spcAft>
          <a:spcPts val="0"/>
        </a:spcAft>
        <a:buClrTx/>
        <a:buSzTx/>
        <a:buFontTx/>
        <a:buNone/>
        <a:tabLst/>
        <a:defRPr sz="3400" b="0" i="0" u="none" strike="noStrike" cap="none" spc="0" baseline="0">
          <a:ln>
            <a:noFill/>
          </a:ln>
          <a:solidFill>
            <a:srgbClr val="003F82"/>
          </a:solidFill>
          <a:uFillTx/>
          <a:latin typeface="Verdana"/>
          <a:ea typeface="Verdana"/>
          <a:cs typeface="Verdana"/>
          <a:sym typeface="Verdana"/>
        </a:defRPr>
      </a:lvl1pPr>
      <a:lvl2pPr marL="0" marR="0" indent="0" algn="l" defTabSz="1300480" rtl="0" latinLnBrk="0">
        <a:lnSpc>
          <a:spcPct val="100000"/>
        </a:lnSpc>
        <a:spcBef>
          <a:spcPts val="0"/>
        </a:spcBef>
        <a:spcAft>
          <a:spcPts val="0"/>
        </a:spcAft>
        <a:buClrTx/>
        <a:buSzTx/>
        <a:buFontTx/>
        <a:buNone/>
        <a:tabLst/>
        <a:defRPr sz="3400" b="0" i="0" u="none" strike="noStrike" cap="none" spc="0" baseline="0">
          <a:ln>
            <a:noFill/>
          </a:ln>
          <a:solidFill>
            <a:srgbClr val="003F82"/>
          </a:solidFill>
          <a:uFillTx/>
          <a:latin typeface="Verdana"/>
          <a:ea typeface="Verdana"/>
          <a:cs typeface="Verdana"/>
          <a:sym typeface="Verdana"/>
        </a:defRPr>
      </a:lvl2pPr>
      <a:lvl3pPr marL="0" marR="0" indent="0" algn="l" defTabSz="1300480" rtl="0" latinLnBrk="0">
        <a:lnSpc>
          <a:spcPct val="100000"/>
        </a:lnSpc>
        <a:spcBef>
          <a:spcPts val="0"/>
        </a:spcBef>
        <a:spcAft>
          <a:spcPts val="0"/>
        </a:spcAft>
        <a:buClrTx/>
        <a:buSzTx/>
        <a:buFontTx/>
        <a:buNone/>
        <a:tabLst/>
        <a:defRPr sz="3400" b="0" i="0" u="none" strike="noStrike" cap="none" spc="0" baseline="0">
          <a:ln>
            <a:noFill/>
          </a:ln>
          <a:solidFill>
            <a:srgbClr val="003F82"/>
          </a:solidFill>
          <a:uFillTx/>
          <a:latin typeface="Verdana"/>
          <a:ea typeface="Verdana"/>
          <a:cs typeface="Verdana"/>
          <a:sym typeface="Verdana"/>
        </a:defRPr>
      </a:lvl3pPr>
      <a:lvl4pPr marL="0" marR="0" indent="0" algn="l" defTabSz="1300480" rtl="0" latinLnBrk="0">
        <a:lnSpc>
          <a:spcPct val="100000"/>
        </a:lnSpc>
        <a:spcBef>
          <a:spcPts val="0"/>
        </a:spcBef>
        <a:spcAft>
          <a:spcPts val="0"/>
        </a:spcAft>
        <a:buClrTx/>
        <a:buSzTx/>
        <a:buFontTx/>
        <a:buNone/>
        <a:tabLst/>
        <a:defRPr sz="3400" b="0" i="0" u="none" strike="noStrike" cap="none" spc="0" baseline="0">
          <a:ln>
            <a:noFill/>
          </a:ln>
          <a:solidFill>
            <a:srgbClr val="003F82"/>
          </a:solidFill>
          <a:uFillTx/>
          <a:latin typeface="Verdana"/>
          <a:ea typeface="Verdana"/>
          <a:cs typeface="Verdana"/>
          <a:sym typeface="Verdana"/>
        </a:defRPr>
      </a:lvl4pPr>
      <a:lvl5pPr marL="0" marR="0" indent="0" algn="l" defTabSz="1300480" rtl="0" latinLnBrk="0">
        <a:lnSpc>
          <a:spcPct val="100000"/>
        </a:lnSpc>
        <a:spcBef>
          <a:spcPts val="0"/>
        </a:spcBef>
        <a:spcAft>
          <a:spcPts val="0"/>
        </a:spcAft>
        <a:buClrTx/>
        <a:buSzTx/>
        <a:buFontTx/>
        <a:buNone/>
        <a:tabLst/>
        <a:defRPr sz="3400" b="0" i="0" u="none" strike="noStrike" cap="none" spc="0" baseline="0">
          <a:ln>
            <a:noFill/>
          </a:ln>
          <a:solidFill>
            <a:srgbClr val="003F82"/>
          </a:solidFill>
          <a:uFillTx/>
          <a:latin typeface="Verdana"/>
          <a:ea typeface="Verdana"/>
          <a:cs typeface="Verdana"/>
          <a:sym typeface="Verdana"/>
        </a:defRPr>
      </a:lvl5pPr>
      <a:lvl6pPr marL="0" marR="0" indent="0" algn="l" defTabSz="1300480" rtl="0" latinLnBrk="0">
        <a:lnSpc>
          <a:spcPct val="100000"/>
        </a:lnSpc>
        <a:spcBef>
          <a:spcPts val="0"/>
        </a:spcBef>
        <a:spcAft>
          <a:spcPts val="0"/>
        </a:spcAft>
        <a:buClrTx/>
        <a:buSzTx/>
        <a:buFontTx/>
        <a:buNone/>
        <a:tabLst/>
        <a:defRPr sz="3400" b="0" i="0" u="none" strike="noStrike" cap="none" spc="0" baseline="0">
          <a:ln>
            <a:noFill/>
          </a:ln>
          <a:solidFill>
            <a:srgbClr val="003F82"/>
          </a:solidFill>
          <a:uFillTx/>
          <a:latin typeface="Verdana"/>
          <a:ea typeface="Verdana"/>
          <a:cs typeface="Verdana"/>
          <a:sym typeface="Verdana"/>
        </a:defRPr>
      </a:lvl6pPr>
      <a:lvl7pPr marL="0" marR="0" indent="0" algn="l" defTabSz="1300480" rtl="0" latinLnBrk="0">
        <a:lnSpc>
          <a:spcPct val="100000"/>
        </a:lnSpc>
        <a:spcBef>
          <a:spcPts val="0"/>
        </a:spcBef>
        <a:spcAft>
          <a:spcPts val="0"/>
        </a:spcAft>
        <a:buClrTx/>
        <a:buSzTx/>
        <a:buFontTx/>
        <a:buNone/>
        <a:tabLst/>
        <a:defRPr sz="3400" b="0" i="0" u="none" strike="noStrike" cap="none" spc="0" baseline="0">
          <a:ln>
            <a:noFill/>
          </a:ln>
          <a:solidFill>
            <a:srgbClr val="003F82"/>
          </a:solidFill>
          <a:uFillTx/>
          <a:latin typeface="Verdana"/>
          <a:ea typeface="Verdana"/>
          <a:cs typeface="Verdana"/>
          <a:sym typeface="Verdana"/>
        </a:defRPr>
      </a:lvl7pPr>
      <a:lvl8pPr marL="0" marR="0" indent="0" algn="l" defTabSz="1300480" rtl="0" latinLnBrk="0">
        <a:lnSpc>
          <a:spcPct val="100000"/>
        </a:lnSpc>
        <a:spcBef>
          <a:spcPts val="0"/>
        </a:spcBef>
        <a:spcAft>
          <a:spcPts val="0"/>
        </a:spcAft>
        <a:buClrTx/>
        <a:buSzTx/>
        <a:buFontTx/>
        <a:buNone/>
        <a:tabLst/>
        <a:defRPr sz="3400" b="0" i="0" u="none" strike="noStrike" cap="none" spc="0" baseline="0">
          <a:ln>
            <a:noFill/>
          </a:ln>
          <a:solidFill>
            <a:srgbClr val="003F82"/>
          </a:solidFill>
          <a:uFillTx/>
          <a:latin typeface="Verdana"/>
          <a:ea typeface="Verdana"/>
          <a:cs typeface="Verdana"/>
          <a:sym typeface="Verdana"/>
        </a:defRPr>
      </a:lvl8pPr>
      <a:lvl9pPr marL="0" marR="0" indent="0" algn="l" defTabSz="1300480" rtl="0" latinLnBrk="0">
        <a:lnSpc>
          <a:spcPct val="100000"/>
        </a:lnSpc>
        <a:spcBef>
          <a:spcPts val="0"/>
        </a:spcBef>
        <a:spcAft>
          <a:spcPts val="0"/>
        </a:spcAft>
        <a:buClrTx/>
        <a:buSzTx/>
        <a:buFontTx/>
        <a:buNone/>
        <a:tabLst/>
        <a:defRPr sz="3400" b="0" i="0" u="none" strike="noStrike" cap="none" spc="0" baseline="0">
          <a:ln>
            <a:noFill/>
          </a:ln>
          <a:solidFill>
            <a:srgbClr val="003F82"/>
          </a:solidFill>
          <a:uFillTx/>
          <a:latin typeface="Verdana"/>
          <a:ea typeface="Verdana"/>
          <a:cs typeface="Verdana"/>
          <a:sym typeface="Verdana"/>
        </a:defRPr>
      </a:lvl9pPr>
    </p:titleStyle>
    <p:bodyStyle>
      <a:lvl1pPr marL="480059" marR="0" indent="-480059" algn="l" defTabSz="1300480" rtl="0" latinLnBrk="0">
        <a:lnSpc>
          <a:spcPct val="100000"/>
        </a:lnSpc>
        <a:spcBef>
          <a:spcPts val="600"/>
        </a:spcBef>
        <a:spcAft>
          <a:spcPts val="0"/>
        </a:spcAft>
        <a:buClr>
          <a:srgbClr val="5893C1"/>
        </a:buClr>
        <a:buSzPct val="100000"/>
        <a:buFont typeface="Arial"/>
        <a:buChar char="•"/>
        <a:tabLst/>
        <a:defRPr sz="2800" b="0" i="0" u="none" strike="noStrike" cap="none" spc="0" baseline="0">
          <a:ln>
            <a:noFill/>
          </a:ln>
          <a:solidFill>
            <a:srgbClr val="000000"/>
          </a:solidFill>
          <a:uFillTx/>
          <a:latin typeface="Verdana"/>
          <a:ea typeface="Verdana"/>
          <a:cs typeface="Verdana"/>
          <a:sym typeface="Verdana"/>
        </a:defRPr>
      </a:lvl1pPr>
      <a:lvl2pPr marL="901700" marR="0" indent="-444500" algn="l" defTabSz="1300480" rtl="0" latinLnBrk="0">
        <a:lnSpc>
          <a:spcPct val="100000"/>
        </a:lnSpc>
        <a:spcBef>
          <a:spcPts val="600"/>
        </a:spcBef>
        <a:spcAft>
          <a:spcPts val="0"/>
        </a:spcAft>
        <a:buClr>
          <a:srgbClr val="5893C1"/>
        </a:buClr>
        <a:buSzPct val="100000"/>
        <a:buFont typeface="Arial"/>
        <a:buChar char="◦"/>
        <a:tabLst/>
        <a:defRPr sz="2800" b="0" i="0" u="none" strike="noStrike" cap="none" spc="0" baseline="0">
          <a:ln>
            <a:noFill/>
          </a:ln>
          <a:solidFill>
            <a:srgbClr val="000000"/>
          </a:solidFill>
          <a:uFillTx/>
          <a:latin typeface="Verdana"/>
          <a:ea typeface="Verdana"/>
          <a:cs typeface="Verdana"/>
          <a:sym typeface="Verdana"/>
        </a:defRPr>
      </a:lvl2pPr>
      <a:lvl3pPr marL="1314450" marR="0" indent="-400050" algn="l" defTabSz="1300480" rtl="0" latinLnBrk="0">
        <a:lnSpc>
          <a:spcPct val="100000"/>
        </a:lnSpc>
        <a:spcBef>
          <a:spcPts val="600"/>
        </a:spcBef>
        <a:spcAft>
          <a:spcPts val="0"/>
        </a:spcAft>
        <a:buClr>
          <a:srgbClr val="5893C1"/>
        </a:buClr>
        <a:buSzPct val="100000"/>
        <a:buFont typeface="Arial"/>
        <a:buChar char="‐"/>
        <a:tabLst/>
        <a:defRPr sz="2800" b="0" i="0" u="none" strike="noStrike" cap="none" spc="0" baseline="0">
          <a:ln>
            <a:noFill/>
          </a:ln>
          <a:solidFill>
            <a:srgbClr val="000000"/>
          </a:solidFill>
          <a:uFillTx/>
          <a:latin typeface="Verdana"/>
          <a:ea typeface="Verdana"/>
          <a:cs typeface="Verdana"/>
          <a:sym typeface="Verdana"/>
        </a:defRPr>
      </a:lvl3pPr>
      <a:lvl4pPr marL="1828800" marR="0" indent="-457200" algn="l" defTabSz="1300480" rtl="0" latinLnBrk="0">
        <a:lnSpc>
          <a:spcPct val="100000"/>
        </a:lnSpc>
        <a:spcBef>
          <a:spcPts val="600"/>
        </a:spcBef>
        <a:spcAft>
          <a:spcPts val="0"/>
        </a:spcAft>
        <a:buClr>
          <a:srgbClr val="5893C1"/>
        </a:buClr>
        <a:buSzPct val="100000"/>
        <a:buFont typeface="Arial"/>
        <a:buChar char="•"/>
        <a:tabLst/>
        <a:defRPr sz="2800" b="0" i="0" u="none" strike="noStrike" cap="none" spc="0" baseline="0">
          <a:ln>
            <a:noFill/>
          </a:ln>
          <a:solidFill>
            <a:srgbClr val="000000"/>
          </a:solidFill>
          <a:uFillTx/>
          <a:latin typeface="Verdana"/>
          <a:ea typeface="Verdana"/>
          <a:cs typeface="Verdana"/>
          <a:sym typeface="Verdana"/>
        </a:defRPr>
      </a:lvl4pPr>
      <a:lvl5pPr marL="2286000" marR="0" indent="-457200" algn="l" defTabSz="1300480" rtl="0" latinLnBrk="0">
        <a:lnSpc>
          <a:spcPct val="100000"/>
        </a:lnSpc>
        <a:spcBef>
          <a:spcPts val="600"/>
        </a:spcBef>
        <a:spcAft>
          <a:spcPts val="0"/>
        </a:spcAft>
        <a:buClr>
          <a:srgbClr val="5893C1"/>
        </a:buClr>
        <a:buSzPct val="100000"/>
        <a:buFont typeface="Arial"/>
        <a:buChar char="◦"/>
        <a:tabLst/>
        <a:defRPr sz="2800" b="0" i="0" u="none" strike="noStrike" cap="none" spc="0" baseline="0">
          <a:ln>
            <a:noFill/>
          </a:ln>
          <a:solidFill>
            <a:srgbClr val="000000"/>
          </a:solidFill>
          <a:uFillTx/>
          <a:latin typeface="Verdana"/>
          <a:ea typeface="Verdana"/>
          <a:cs typeface="Verdana"/>
          <a:sym typeface="Verdana"/>
        </a:defRPr>
      </a:lvl5pPr>
      <a:lvl6pPr marL="2606039" marR="0" indent="-320039" algn="l" defTabSz="1300480" rtl="0" latinLnBrk="0">
        <a:lnSpc>
          <a:spcPct val="100000"/>
        </a:lnSpc>
        <a:spcBef>
          <a:spcPts val="600"/>
        </a:spcBef>
        <a:spcAft>
          <a:spcPts val="0"/>
        </a:spcAft>
        <a:buClr>
          <a:srgbClr val="5893C1"/>
        </a:buClr>
        <a:buSzPct val="100000"/>
        <a:buFont typeface="Arial"/>
        <a:buChar char="•"/>
        <a:tabLst/>
        <a:defRPr sz="2800" b="0" i="0" u="none" strike="noStrike" cap="none" spc="0" baseline="0">
          <a:ln>
            <a:noFill/>
          </a:ln>
          <a:solidFill>
            <a:srgbClr val="000000"/>
          </a:solidFill>
          <a:uFillTx/>
          <a:latin typeface="Verdana"/>
          <a:ea typeface="Verdana"/>
          <a:cs typeface="Verdana"/>
          <a:sym typeface="Verdana"/>
        </a:defRPr>
      </a:lvl6pPr>
      <a:lvl7pPr marL="3063239" marR="0" indent="-320039" algn="l" defTabSz="1300480" rtl="0" latinLnBrk="0">
        <a:lnSpc>
          <a:spcPct val="100000"/>
        </a:lnSpc>
        <a:spcBef>
          <a:spcPts val="600"/>
        </a:spcBef>
        <a:spcAft>
          <a:spcPts val="0"/>
        </a:spcAft>
        <a:buClr>
          <a:srgbClr val="5893C1"/>
        </a:buClr>
        <a:buSzPct val="100000"/>
        <a:buFont typeface="Arial"/>
        <a:buChar char="•"/>
        <a:tabLst/>
        <a:defRPr sz="2800" b="0" i="0" u="none" strike="noStrike" cap="none" spc="0" baseline="0">
          <a:ln>
            <a:noFill/>
          </a:ln>
          <a:solidFill>
            <a:srgbClr val="000000"/>
          </a:solidFill>
          <a:uFillTx/>
          <a:latin typeface="Verdana"/>
          <a:ea typeface="Verdana"/>
          <a:cs typeface="Verdana"/>
          <a:sym typeface="Verdana"/>
        </a:defRPr>
      </a:lvl7pPr>
      <a:lvl8pPr marL="3520440" marR="0" indent="-320040" algn="l" defTabSz="1300480" rtl="0" latinLnBrk="0">
        <a:lnSpc>
          <a:spcPct val="100000"/>
        </a:lnSpc>
        <a:spcBef>
          <a:spcPts val="600"/>
        </a:spcBef>
        <a:spcAft>
          <a:spcPts val="0"/>
        </a:spcAft>
        <a:buClr>
          <a:srgbClr val="5893C1"/>
        </a:buClr>
        <a:buSzPct val="100000"/>
        <a:buFont typeface="Arial"/>
        <a:buChar char="•"/>
        <a:tabLst/>
        <a:defRPr sz="2800" b="0" i="0" u="none" strike="noStrike" cap="none" spc="0" baseline="0">
          <a:ln>
            <a:noFill/>
          </a:ln>
          <a:solidFill>
            <a:srgbClr val="000000"/>
          </a:solidFill>
          <a:uFillTx/>
          <a:latin typeface="Verdana"/>
          <a:ea typeface="Verdana"/>
          <a:cs typeface="Verdana"/>
          <a:sym typeface="Verdana"/>
        </a:defRPr>
      </a:lvl8pPr>
      <a:lvl9pPr marL="3977640" marR="0" indent="-320040" algn="l" defTabSz="1300480" rtl="0" latinLnBrk="0">
        <a:lnSpc>
          <a:spcPct val="100000"/>
        </a:lnSpc>
        <a:spcBef>
          <a:spcPts val="600"/>
        </a:spcBef>
        <a:spcAft>
          <a:spcPts val="0"/>
        </a:spcAft>
        <a:buClr>
          <a:srgbClr val="5893C1"/>
        </a:buClr>
        <a:buSzPct val="100000"/>
        <a:buFont typeface="Arial"/>
        <a:buChar char="•"/>
        <a:tabLst/>
        <a:defRPr sz="2800" b="0" i="0" u="none" strike="noStrike" cap="none" spc="0" baseline="0">
          <a:ln>
            <a:noFill/>
          </a:ln>
          <a:solidFill>
            <a:srgbClr val="000000"/>
          </a:solidFill>
          <a:uFillTx/>
          <a:latin typeface="Verdana"/>
          <a:ea typeface="Verdana"/>
          <a:cs typeface="Verdana"/>
          <a:sym typeface="Verdana"/>
        </a:defRPr>
      </a:lvl9pPr>
    </p:bodyStyle>
    <p:otherStyle>
      <a:lvl1pPr marL="0" marR="0" indent="0" algn="r" defTabSz="1300480" rtl="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Calibri"/>
        </a:defRPr>
      </a:lvl1pPr>
      <a:lvl2pPr marL="0" marR="0" indent="457200" algn="r" defTabSz="1300480" rtl="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Calibri"/>
        </a:defRPr>
      </a:lvl2pPr>
      <a:lvl3pPr marL="0" marR="0" indent="914400" algn="r" defTabSz="1300480" rtl="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Calibri"/>
        </a:defRPr>
      </a:lvl3pPr>
      <a:lvl4pPr marL="0" marR="0" indent="1371600" algn="r" defTabSz="1300480" rtl="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Calibri"/>
        </a:defRPr>
      </a:lvl4pPr>
      <a:lvl5pPr marL="0" marR="0" indent="1828800" algn="r" defTabSz="1300480" rtl="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Calibri"/>
        </a:defRPr>
      </a:lvl5pPr>
      <a:lvl6pPr marL="0" marR="0" indent="2286000" algn="r" defTabSz="1300480" rtl="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Calibri"/>
        </a:defRPr>
      </a:lvl6pPr>
      <a:lvl7pPr marL="0" marR="0" indent="2743200" algn="r" defTabSz="1300480" rtl="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Calibri"/>
        </a:defRPr>
      </a:lvl7pPr>
      <a:lvl8pPr marL="0" marR="0" indent="3200400" algn="r" defTabSz="1300480" rtl="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Calibri"/>
        </a:defRPr>
      </a:lvl8pPr>
      <a:lvl9pPr marL="0" marR="0" indent="3657600" algn="r" defTabSz="1300480" rtl="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chart" Target="../charts/chart4.xml"/><Relationship Id="rId1" Type="http://schemas.openxmlformats.org/officeDocument/2006/relationships/slideLayout" Target="../slideLayouts/slideLayout8.xml"/><Relationship Id="rId5" Type="http://schemas.openxmlformats.org/officeDocument/2006/relationships/chart" Target="../charts/chart7.xml"/><Relationship Id="rId4" Type="http://schemas.openxmlformats.org/officeDocument/2006/relationships/chart" Target="../charts/chart6.xml"/></Relationships>
</file>

<file path=ppt/slides/_rels/slide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8.xml"/><Relationship Id="rId5" Type="http://schemas.openxmlformats.org/officeDocument/2006/relationships/hyperlink" Target="mailto:metals@argusmedia.com" TargetMode="External"/><Relationship Id="rId4" Type="http://schemas.openxmlformats.org/officeDocument/2006/relationships/image" Target="../media/image18.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23.png"/><Relationship Id="rId2" Type="http://schemas.openxmlformats.org/officeDocument/2006/relationships/image" Target="../media/image19.jpeg"/><Relationship Id="rId1" Type="http://schemas.openxmlformats.org/officeDocument/2006/relationships/slideLayout" Target="../slideLayouts/slideLayout4.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8.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Title 2"/>
          <p:cNvSpPr txBox="1"/>
          <p:nvPr/>
        </p:nvSpPr>
        <p:spPr>
          <a:xfrm>
            <a:off x="866986" y="2468502"/>
            <a:ext cx="10187095" cy="314282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rmAutofit/>
          </a:bodyPr>
          <a:lstStyle>
            <a:lvl1pPr>
              <a:defRPr b="1">
                <a:solidFill>
                  <a:srgbClr val="FFFFFF"/>
                </a:solidFill>
                <a:latin typeface="Verdana"/>
                <a:ea typeface="Verdana"/>
                <a:cs typeface="Verdana"/>
                <a:sym typeface="Verdana"/>
              </a:defRPr>
            </a:lvl1pPr>
          </a:lstStyle>
          <a:p>
            <a:r>
              <a:t>Argus Iron Ore: The ICX62 Index</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 name="Footer Placeholder 4"/>
          <p:cNvSpPr txBox="1"/>
          <p:nvPr/>
        </p:nvSpPr>
        <p:spPr>
          <a:xfrm>
            <a:off x="4330598" y="8968339"/>
            <a:ext cx="4642168" cy="295149"/>
          </a:xfrm>
          <a:prstGeom prst="rect">
            <a:avLst/>
          </a:prstGeom>
          <a:ln w="12700">
            <a:miter lim="400000"/>
          </a:ln>
          <a:extLst>
            <a:ext uri="{C572A759-6A51-4108-AA02-DFA0A04FC94B}">
              <ma14:wrappingTextBoxFlag xmlns:ma14="http://schemas.microsoft.com/office/mac/drawingml/2011/main" xmlns="" val="1"/>
            </a:ext>
          </a:extLst>
        </p:spPr>
        <p:txBody>
          <a:bodyPr lIns="65023" tIns="65023" rIns="65023" bIns="65023" anchor="ctr">
            <a:spAutoFit/>
          </a:bodyPr>
          <a:lstStyle>
            <a:lvl1pPr algn="ctr">
              <a:defRPr sz="1100">
                <a:solidFill>
                  <a:srgbClr val="636463"/>
                </a:solidFill>
                <a:latin typeface="Verdana"/>
                <a:ea typeface="Verdana"/>
                <a:cs typeface="Verdana"/>
                <a:sym typeface="Verdana"/>
              </a:defRPr>
            </a:lvl1pPr>
          </a:lstStyle>
          <a:p>
            <a:r>
              <a:t>Copyright © 2018 Argus Media group. All rights reserved.</a:t>
            </a:r>
          </a:p>
        </p:txBody>
      </p:sp>
      <p:sp>
        <p:nvSpPr>
          <p:cNvPr id="228" name="Content Placeholder 1"/>
          <p:cNvSpPr txBox="1">
            <a:spLocks noGrp="1"/>
          </p:cNvSpPr>
          <p:nvPr>
            <p:ph type="body" sz="half" idx="1"/>
          </p:nvPr>
        </p:nvSpPr>
        <p:spPr>
          <a:xfrm>
            <a:off x="866986" y="1625601"/>
            <a:ext cx="5662167" cy="6751930"/>
          </a:xfrm>
          <a:prstGeom prst="rect">
            <a:avLst/>
          </a:prstGeom>
        </p:spPr>
        <p:txBody>
          <a:bodyPr/>
          <a:lstStyle/>
          <a:p>
            <a:pPr marL="457200" indent="-457200">
              <a:lnSpc>
                <a:spcPct val="90000"/>
              </a:lnSpc>
              <a:defRPr sz="2000"/>
            </a:pPr>
            <a:r>
              <a:t>Each data point is normalized for quality to the Argus ICX™62pc index specification using published adjustments.</a:t>
            </a:r>
          </a:p>
          <a:p>
            <a:pPr marL="457200" indent="-457200">
              <a:lnSpc>
                <a:spcPct val="90000"/>
              </a:lnSpc>
              <a:defRPr sz="2000"/>
            </a:pPr>
            <a:r>
              <a:t>Each data point is normalized for timing to the middle of a 2-6 week delivery window. </a:t>
            </a:r>
          </a:p>
          <a:p>
            <a:pPr marL="457200" indent="-457200">
              <a:lnSpc>
                <a:spcPct val="90000"/>
              </a:lnSpc>
              <a:defRPr sz="2000"/>
            </a:pPr>
            <a:r>
              <a:t>This is done using the financial forward curve to derive a daily adjustment. </a:t>
            </a:r>
          </a:p>
          <a:p>
            <a:pPr marL="457200" indent="-457200">
              <a:lnSpc>
                <a:spcPct val="90000"/>
              </a:lnSpc>
              <a:defRPr sz="2000"/>
            </a:pPr>
            <a:r>
              <a:t>The financial forward curve is used as it is for a standardized contract with price differences due purely to timing. </a:t>
            </a:r>
          </a:p>
        </p:txBody>
      </p:sp>
      <p:sp>
        <p:nvSpPr>
          <p:cNvPr id="229" name="Title 2"/>
          <p:cNvSpPr txBox="1">
            <a:spLocks noGrp="1"/>
          </p:cNvSpPr>
          <p:nvPr>
            <p:ph type="title"/>
          </p:nvPr>
        </p:nvSpPr>
        <p:spPr>
          <a:xfrm>
            <a:off x="866986" y="433493"/>
            <a:ext cx="11379201" cy="866987"/>
          </a:xfrm>
          <a:prstGeom prst="rect">
            <a:avLst/>
          </a:prstGeom>
        </p:spPr>
        <p:txBody>
          <a:bodyPr/>
          <a:lstStyle/>
          <a:p>
            <a:r>
              <a:t>Methodology in brief: how is data normalized?</a:t>
            </a:r>
          </a:p>
        </p:txBody>
      </p:sp>
      <p:graphicFrame>
        <p:nvGraphicFramePr>
          <p:cNvPr id="230" name="Chart 15"/>
          <p:cNvGraphicFramePr/>
          <p:nvPr/>
        </p:nvGraphicFramePr>
        <p:xfrm>
          <a:off x="7181029" y="5617996"/>
          <a:ext cx="4857775" cy="2355857"/>
        </p:xfrm>
        <a:graphic>
          <a:graphicData uri="http://schemas.openxmlformats.org/drawingml/2006/chart">
            <c:chart xmlns:c="http://schemas.openxmlformats.org/drawingml/2006/chart" xmlns:r="http://schemas.openxmlformats.org/officeDocument/2006/relationships" r:id="rId2"/>
          </a:graphicData>
        </a:graphic>
      </p:graphicFrame>
      <p:sp>
        <p:nvSpPr>
          <p:cNvPr id="231" name="TextBox 3"/>
          <p:cNvSpPr txBox="1"/>
          <p:nvPr/>
        </p:nvSpPr>
        <p:spPr>
          <a:xfrm>
            <a:off x="7824149" y="8266013"/>
            <a:ext cx="3600401" cy="36004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rmAutofit/>
          </a:bodyPr>
          <a:lstStyle>
            <a:lvl1pPr algn="ctr" defTabSz="914400">
              <a:lnSpc>
                <a:spcPct val="80000"/>
              </a:lnSpc>
              <a:defRPr sz="1000" b="1">
                <a:solidFill>
                  <a:srgbClr val="282828"/>
                </a:solidFill>
                <a:latin typeface="Verdana"/>
                <a:ea typeface="Verdana"/>
                <a:cs typeface="Verdana"/>
                <a:sym typeface="Verdana"/>
              </a:defRPr>
            </a:lvl1pPr>
          </a:lstStyle>
          <a:p>
            <a:r>
              <a:t>Daily backwardation = (M2-M1)/days in month</a:t>
            </a:r>
          </a:p>
        </p:txBody>
      </p:sp>
      <p:graphicFrame>
        <p:nvGraphicFramePr>
          <p:cNvPr id="232" name="Content Placeholder 5"/>
          <p:cNvGraphicFramePr/>
          <p:nvPr/>
        </p:nvGraphicFramePr>
        <p:xfrm>
          <a:off x="7665169" y="1737401"/>
          <a:ext cx="4660904" cy="3419813"/>
        </p:xfrm>
        <a:graphic>
          <a:graphicData uri="http://schemas.openxmlformats.org/drawingml/2006/table">
            <a:tbl>
              <a:tblPr>
                <a:tableStyleId>{4C3C2611-4C71-4FC5-86AE-919BDF0F9419}</a:tableStyleId>
              </a:tblPr>
              <a:tblGrid>
                <a:gridCol w="1003304">
                  <a:extLst>
                    <a:ext uri="{9D8B030D-6E8A-4147-A177-3AD203B41FA5}">
                      <a16:colId xmlns:a16="http://schemas.microsoft.com/office/drawing/2014/main" val="20000"/>
                    </a:ext>
                  </a:extLst>
                </a:gridCol>
                <a:gridCol w="914400">
                  <a:extLst>
                    <a:ext uri="{9D8B030D-6E8A-4147-A177-3AD203B41FA5}">
                      <a16:colId xmlns:a16="http://schemas.microsoft.com/office/drawing/2014/main" val="20001"/>
                    </a:ext>
                  </a:extLst>
                </a:gridCol>
                <a:gridCol w="914400">
                  <a:extLst>
                    <a:ext uri="{9D8B030D-6E8A-4147-A177-3AD203B41FA5}">
                      <a16:colId xmlns:a16="http://schemas.microsoft.com/office/drawing/2014/main" val="20002"/>
                    </a:ext>
                  </a:extLst>
                </a:gridCol>
                <a:gridCol w="914400">
                  <a:extLst>
                    <a:ext uri="{9D8B030D-6E8A-4147-A177-3AD203B41FA5}">
                      <a16:colId xmlns:a16="http://schemas.microsoft.com/office/drawing/2014/main" val="20003"/>
                    </a:ext>
                  </a:extLst>
                </a:gridCol>
                <a:gridCol w="914400">
                  <a:extLst>
                    <a:ext uri="{9D8B030D-6E8A-4147-A177-3AD203B41FA5}">
                      <a16:colId xmlns:a16="http://schemas.microsoft.com/office/drawing/2014/main" val="20004"/>
                    </a:ext>
                  </a:extLst>
                </a:gridCol>
              </a:tblGrid>
              <a:tr h="478493">
                <a:tc gridSpan="5">
                  <a:txBody>
                    <a:bodyPr/>
                    <a:lstStyle/>
                    <a:p>
                      <a:pPr algn="l">
                        <a:defRPr sz="1800"/>
                      </a:pPr>
                      <a:r>
                        <a:rPr sz="1200" b="1">
                          <a:latin typeface="Trebuchet MS"/>
                          <a:ea typeface="Trebuchet MS"/>
                          <a:cs typeface="Trebuchet MS"/>
                          <a:sym typeface="Trebuchet MS"/>
                        </a:rPr>
                        <a:t>Value-in-Market (ViM) quality adjustments (9 Feb)                  $/t</a:t>
                      </a:r>
                    </a:p>
                  </a:txBody>
                  <a:tcPr marL="0" marR="0" marT="0" marB="0" anchor="ctr" horzOverflow="overflow">
                    <a:lnB w="12700">
                      <a:miter lim="400000"/>
                    </a:lnB>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320040">
                <a:tc>
                  <a:txBody>
                    <a:bodyPr/>
                    <a:lstStyle/>
                    <a:p>
                      <a:pPr algn="l">
                        <a:defRPr sz="1800"/>
                      </a:pPr>
                      <a:r>
                        <a:rPr sz="1000" b="1" dirty="0">
                          <a:latin typeface="Trebuchet MS"/>
                          <a:ea typeface="Trebuchet MS"/>
                          <a:cs typeface="Trebuchet MS"/>
                          <a:sym typeface="Trebuchet MS"/>
                        </a:rPr>
                        <a:t>Adjustment</a:t>
                      </a:r>
                    </a:p>
                  </a:txBody>
                  <a:tcPr marL="0" marR="0" marT="0" marB="0" anchor="ctr" horzOverflow="overflow">
                    <a:lnL w="12700">
                      <a:miter lim="400000"/>
                    </a:lnL>
                    <a:lnR w="12700">
                      <a:solidFill>
                        <a:srgbClr val="BFBFBF"/>
                      </a:solidFill>
                    </a:lnR>
                    <a:lnT w="12700">
                      <a:miter lim="400000"/>
                    </a:lnT>
                    <a:lnB w="12700">
                      <a:solidFill>
                        <a:srgbClr val="BFBFBF"/>
                      </a:solidFill>
                    </a:lnB>
                    <a:noFill/>
                  </a:tcPr>
                </a:tc>
                <a:tc>
                  <a:txBody>
                    <a:bodyPr/>
                    <a:lstStyle/>
                    <a:p>
                      <a:pPr>
                        <a:defRPr sz="1800"/>
                      </a:pPr>
                      <a:r>
                        <a:rPr sz="1000" b="1">
                          <a:latin typeface="Trebuchet MS"/>
                          <a:ea typeface="Trebuchet MS"/>
                          <a:cs typeface="Trebuchet MS"/>
                          <a:sym typeface="Trebuchet MS"/>
                        </a:rPr>
                        <a:t>Change</a:t>
                      </a:r>
                    </a:p>
                  </a:txBody>
                  <a:tcPr marL="0" marR="0" marT="0" marB="0" anchor="ctr" horzOverflow="overflow">
                    <a:lnL w="12700">
                      <a:solidFill>
                        <a:srgbClr val="BFBFBF"/>
                      </a:solidFill>
                    </a:lnL>
                    <a:lnR w="12700">
                      <a:solidFill>
                        <a:srgbClr val="BFBFBF"/>
                      </a:solidFill>
                    </a:lnR>
                    <a:lnT w="12700">
                      <a:miter lim="400000"/>
                    </a:lnT>
                    <a:lnB w="12700">
                      <a:solidFill>
                        <a:srgbClr val="BFBFBF"/>
                      </a:solidFill>
                    </a:lnB>
                    <a:noFill/>
                  </a:tcPr>
                </a:tc>
                <a:tc>
                  <a:txBody>
                    <a:bodyPr/>
                    <a:lstStyle/>
                    <a:p>
                      <a:pPr>
                        <a:defRPr sz="1800"/>
                      </a:pPr>
                      <a:r>
                        <a:rPr sz="1000" b="1">
                          <a:latin typeface="Trebuchet MS"/>
                          <a:ea typeface="Trebuchet MS"/>
                          <a:cs typeface="Trebuchet MS"/>
                          <a:sym typeface="Trebuchet MS"/>
                        </a:rPr>
                        <a:t>Range</a:t>
                      </a:r>
                    </a:p>
                  </a:txBody>
                  <a:tcPr marL="0" marR="0" marT="0" marB="0" anchor="ctr" horzOverflow="overflow">
                    <a:lnL w="12700">
                      <a:solidFill>
                        <a:srgbClr val="BFBFBF"/>
                      </a:solidFill>
                    </a:lnL>
                    <a:lnR w="12700">
                      <a:solidFill>
                        <a:srgbClr val="BFBFBF"/>
                      </a:solidFill>
                    </a:lnR>
                    <a:lnT w="12700">
                      <a:miter lim="400000"/>
                    </a:lnT>
                    <a:lnB w="12700">
                      <a:solidFill>
                        <a:srgbClr val="BFBFBF"/>
                      </a:solidFill>
                    </a:lnB>
                    <a:noFill/>
                  </a:tcPr>
                </a:tc>
                <a:tc>
                  <a:txBody>
                    <a:bodyPr/>
                    <a:lstStyle/>
                    <a:p>
                      <a:pPr>
                        <a:defRPr sz="1000" b="1">
                          <a:latin typeface="Trebuchet MS"/>
                          <a:ea typeface="Trebuchet MS"/>
                          <a:cs typeface="Trebuchet MS"/>
                          <a:sym typeface="Trebuchet MS"/>
                        </a:defRPr>
                      </a:pPr>
                      <a:endParaRPr/>
                    </a:p>
                  </a:txBody>
                  <a:tcPr marL="0" marR="0" marT="0" marB="0" anchor="ctr" horzOverflow="overflow">
                    <a:lnL w="12700">
                      <a:solidFill>
                        <a:srgbClr val="BFBFBF"/>
                      </a:solidFill>
                    </a:lnL>
                    <a:lnR w="12700">
                      <a:solidFill>
                        <a:srgbClr val="BFBFBF"/>
                      </a:solidFill>
                    </a:lnR>
                    <a:lnT w="12700">
                      <a:miter lim="400000"/>
                    </a:lnT>
                    <a:lnB w="12700">
                      <a:solidFill>
                        <a:srgbClr val="BFBFBF"/>
                      </a:solidFill>
                    </a:lnB>
                    <a:noFill/>
                  </a:tcPr>
                </a:tc>
                <a:tc>
                  <a:txBody>
                    <a:bodyPr/>
                    <a:lstStyle/>
                    <a:p>
                      <a:pPr defTabSz="457200">
                        <a:lnSpc>
                          <a:spcPts val="3000"/>
                        </a:lnSpc>
                        <a:defRPr sz="1800"/>
                      </a:pPr>
                      <a:r>
                        <a:rPr sz="1000">
                          <a:solidFill>
                            <a:srgbClr val="222222"/>
                          </a:solidFill>
                          <a:latin typeface="Verdana"/>
                          <a:ea typeface="Verdana"/>
                          <a:cs typeface="Verdana"/>
                          <a:sym typeface="Verdana"/>
                        </a:rPr>
                        <a:t>±</a:t>
                      </a:r>
                    </a:p>
                  </a:txBody>
                  <a:tcPr marL="0" marR="0" marT="0" marB="0" anchor="ctr" horzOverflow="overflow">
                    <a:lnL w="12700">
                      <a:solidFill>
                        <a:srgbClr val="BFBFBF"/>
                      </a:solidFill>
                    </a:lnL>
                    <a:lnR w="12700">
                      <a:miter lim="400000"/>
                    </a:lnR>
                    <a:lnT w="12700">
                      <a:miter lim="400000"/>
                    </a:lnT>
                    <a:lnB w="12700">
                      <a:solidFill>
                        <a:srgbClr val="BFBFBF"/>
                      </a:solidFill>
                    </a:lnB>
                    <a:noFill/>
                  </a:tcPr>
                </a:tc>
                <a:extLst>
                  <a:ext uri="{0D108BD9-81ED-4DB2-BD59-A6C34878D82A}">
                    <a16:rowId xmlns:a16="http://schemas.microsoft.com/office/drawing/2014/main" val="10001"/>
                  </a:ext>
                </a:extLst>
              </a:tr>
              <a:tr h="320040">
                <a:tc>
                  <a:txBody>
                    <a:bodyPr/>
                    <a:lstStyle/>
                    <a:p>
                      <a:pPr algn="l">
                        <a:defRPr sz="1800"/>
                      </a:pPr>
                      <a:r>
                        <a:rPr sz="1000">
                          <a:solidFill>
                            <a:srgbClr val="595959"/>
                          </a:solidFill>
                          <a:latin typeface="Trebuchet MS"/>
                          <a:ea typeface="Trebuchet MS"/>
                          <a:cs typeface="Trebuchet MS"/>
                          <a:sym typeface="Trebuchet MS"/>
                        </a:rPr>
                        <a:t>Iron</a:t>
                      </a:r>
                    </a:p>
                  </a:txBody>
                  <a:tcPr marL="0" marR="0" marT="0" marB="0" anchor="ctr" horzOverflow="overflow">
                    <a:lnR w="12700">
                      <a:solidFill>
                        <a:srgbClr val="BFBFBF"/>
                      </a:solidFill>
                    </a:lnR>
                    <a:lnT w="12700">
                      <a:solidFill>
                        <a:srgbClr val="BFBFBF"/>
                      </a:solidFill>
                    </a:lnT>
                    <a:lnB w="12700">
                      <a:solidFill>
                        <a:srgbClr val="BFBFBF"/>
                      </a:solidFill>
                    </a:lnB>
                    <a:noFill/>
                  </a:tcPr>
                </a:tc>
                <a:tc>
                  <a:txBody>
                    <a:bodyPr/>
                    <a:lstStyle/>
                    <a:p>
                      <a:pPr>
                        <a:defRPr sz="1800"/>
                      </a:pPr>
                      <a:r>
                        <a:rPr sz="1000" dirty="0">
                          <a:solidFill>
                            <a:srgbClr val="595959"/>
                          </a:solidFill>
                          <a:latin typeface="Trebuchet MS"/>
                          <a:ea typeface="Trebuchet MS"/>
                          <a:cs typeface="Trebuchet MS"/>
                          <a:sym typeface="Trebuchet MS"/>
                        </a:rPr>
                        <a:t>Per 1% Fe</a:t>
                      </a:r>
                    </a:p>
                  </a:txBody>
                  <a:tcPr marL="0" marR="0" marT="0" marB="0" anchor="ctr" horzOverflow="overflow">
                    <a:lnL w="12700">
                      <a:solidFill>
                        <a:srgbClr val="BFBFBF"/>
                      </a:solidFill>
                    </a:lnL>
                    <a:lnR w="12700">
                      <a:solidFill>
                        <a:srgbClr val="BFBFBF"/>
                      </a:solidFill>
                    </a:lnR>
                    <a:lnT w="12700">
                      <a:solidFill>
                        <a:srgbClr val="BFBFBF"/>
                      </a:solidFill>
                    </a:lnT>
                    <a:lnB w="12700">
                      <a:solidFill>
                        <a:srgbClr val="BFBFBF"/>
                      </a:solidFill>
                    </a:lnB>
                    <a:noFill/>
                  </a:tcPr>
                </a:tc>
                <a:tc>
                  <a:txBody>
                    <a:bodyPr/>
                    <a:lstStyle/>
                    <a:p>
                      <a:pPr>
                        <a:defRPr sz="1800"/>
                      </a:pPr>
                      <a:r>
                        <a:rPr sz="1000">
                          <a:solidFill>
                            <a:srgbClr val="595959"/>
                          </a:solidFill>
                          <a:latin typeface="Trebuchet MS"/>
                          <a:ea typeface="Trebuchet MS"/>
                          <a:cs typeface="Trebuchet MS"/>
                          <a:sym typeface="Trebuchet MS"/>
                        </a:rPr>
                        <a:t>60%-63%</a:t>
                      </a:r>
                    </a:p>
                  </a:txBody>
                  <a:tcPr marL="0" marR="0" marT="0" marB="0" anchor="ctr" horzOverflow="overflow">
                    <a:lnL w="12700">
                      <a:solidFill>
                        <a:srgbClr val="BFBFBF"/>
                      </a:solidFill>
                    </a:lnL>
                    <a:lnR w="12700">
                      <a:solidFill>
                        <a:srgbClr val="BFBFBF"/>
                      </a:solidFill>
                    </a:lnR>
                    <a:lnT w="12700">
                      <a:solidFill>
                        <a:srgbClr val="BFBFBF"/>
                      </a:solidFill>
                    </a:lnT>
                    <a:lnB w="12700">
                      <a:solidFill>
                        <a:srgbClr val="BFBFBF"/>
                      </a:solidFill>
                    </a:lnB>
                    <a:noFill/>
                  </a:tcPr>
                </a:tc>
                <a:tc>
                  <a:txBody>
                    <a:bodyPr/>
                    <a:lstStyle/>
                    <a:p>
                      <a:pPr>
                        <a:defRPr sz="1800"/>
                      </a:pPr>
                      <a:r>
                        <a:rPr sz="1000">
                          <a:solidFill>
                            <a:srgbClr val="595959"/>
                          </a:solidFill>
                          <a:latin typeface="Trebuchet MS"/>
                          <a:ea typeface="Trebuchet MS"/>
                          <a:cs typeface="Trebuchet MS"/>
                          <a:sym typeface="Trebuchet MS"/>
                        </a:rPr>
                        <a:t>1.20</a:t>
                      </a:r>
                    </a:p>
                  </a:txBody>
                  <a:tcPr marL="0" marR="0" marT="0" marB="0" anchor="ctr" horzOverflow="overflow">
                    <a:lnL w="12700">
                      <a:solidFill>
                        <a:srgbClr val="BFBFBF"/>
                      </a:solidFill>
                    </a:lnL>
                    <a:lnR w="12700">
                      <a:solidFill>
                        <a:srgbClr val="BFBFBF"/>
                      </a:solidFill>
                    </a:lnR>
                    <a:lnT w="12700">
                      <a:solidFill>
                        <a:srgbClr val="BFBFBF"/>
                      </a:solidFill>
                    </a:lnT>
                    <a:lnB w="12700">
                      <a:solidFill>
                        <a:srgbClr val="BFBFBF"/>
                      </a:solidFill>
                    </a:lnB>
                    <a:noFill/>
                  </a:tcPr>
                </a:tc>
                <a:tc>
                  <a:txBody>
                    <a:bodyPr/>
                    <a:lstStyle/>
                    <a:p>
                      <a:pPr>
                        <a:defRPr sz="1800"/>
                      </a:pPr>
                      <a:r>
                        <a:rPr sz="1000">
                          <a:solidFill>
                            <a:srgbClr val="595959"/>
                          </a:solidFill>
                          <a:latin typeface="Trebuchet MS"/>
                          <a:ea typeface="Trebuchet MS"/>
                          <a:cs typeface="Trebuchet MS"/>
                          <a:sym typeface="Trebuchet MS"/>
                        </a:rPr>
                        <a:t>0.5</a:t>
                      </a:r>
                    </a:p>
                  </a:txBody>
                  <a:tcPr marL="0" marR="0" marT="0" marB="0" anchor="ctr" horzOverflow="overflow">
                    <a:lnL w="12700">
                      <a:solidFill>
                        <a:srgbClr val="BFBFBF"/>
                      </a:solidFill>
                    </a:lnL>
                    <a:lnT w="12700">
                      <a:solidFill>
                        <a:srgbClr val="BFBFBF"/>
                      </a:solidFill>
                    </a:lnT>
                    <a:lnB w="12700">
                      <a:solidFill>
                        <a:srgbClr val="BFBFBF"/>
                      </a:solidFill>
                    </a:lnB>
                    <a:noFill/>
                  </a:tcPr>
                </a:tc>
                <a:extLst>
                  <a:ext uri="{0D108BD9-81ED-4DB2-BD59-A6C34878D82A}">
                    <a16:rowId xmlns:a16="http://schemas.microsoft.com/office/drawing/2014/main" val="10002"/>
                  </a:ext>
                </a:extLst>
              </a:tr>
              <a:tr h="320040">
                <a:tc>
                  <a:txBody>
                    <a:bodyPr/>
                    <a:lstStyle/>
                    <a:p>
                      <a:pPr algn="l">
                        <a:defRPr sz="1000">
                          <a:solidFill>
                            <a:srgbClr val="595959"/>
                          </a:solidFill>
                          <a:latin typeface="Trebuchet MS"/>
                          <a:ea typeface="Trebuchet MS"/>
                          <a:cs typeface="Trebuchet MS"/>
                          <a:sym typeface="Trebuchet MS"/>
                        </a:defRPr>
                      </a:pPr>
                      <a:endParaRPr/>
                    </a:p>
                  </a:txBody>
                  <a:tcPr marL="0" marR="0" marT="0" marB="0" anchor="ctr" horzOverflow="overflow">
                    <a:lnR w="12700">
                      <a:solidFill>
                        <a:srgbClr val="BFBFBF"/>
                      </a:solidFill>
                    </a:lnR>
                    <a:lnT w="12700">
                      <a:solidFill>
                        <a:srgbClr val="BFBFBF"/>
                      </a:solidFill>
                    </a:lnT>
                    <a:lnB w="12700">
                      <a:solidFill>
                        <a:srgbClr val="BFBFBF"/>
                      </a:solidFill>
                    </a:lnB>
                    <a:noFill/>
                  </a:tcPr>
                </a:tc>
                <a:tc>
                  <a:txBody>
                    <a:bodyPr/>
                    <a:lstStyle/>
                    <a:p>
                      <a:pPr>
                        <a:defRPr sz="1000">
                          <a:solidFill>
                            <a:srgbClr val="595959"/>
                          </a:solidFill>
                          <a:latin typeface="Trebuchet MS"/>
                          <a:ea typeface="Trebuchet MS"/>
                          <a:cs typeface="Trebuchet MS"/>
                          <a:sym typeface="Trebuchet MS"/>
                        </a:defRPr>
                      </a:pPr>
                      <a:endParaRPr/>
                    </a:p>
                  </a:txBody>
                  <a:tcPr marL="0" marR="0" marT="0" marB="0" anchor="ctr" horzOverflow="overflow">
                    <a:lnL w="12700">
                      <a:solidFill>
                        <a:srgbClr val="BFBFBF"/>
                      </a:solidFill>
                    </a:lnL>
                    <a:lnR w="12700">
                      <a:solidFill>
                        <a:srgbClr val="BFBFBF"/>
                      </a:solidFill>
                    </a:lnR>
                    <a:lnT w="12700">
                      <a:solidFill>
                        <a:srgbClr val="BFBFBF"/>
                      </a:solidFill>
                    </a:lnT>
                    <a:lnB w="12700">
                      <a:solidFill>
                        <a:srgbClr val="BFBFBF"/>
                      </a:solidFill>
                    </a:lnB>
                    <a:noFill/>
                  </a:tcPr>
                </a:tc>
                <a:tc>
                  <a:txBody>
                    <a:bodyPr/>
                    <a:lstStyle/>
                    <a:p>
                      <a:pPr>
                        <a:defRPr sz="1800"/>
                      </a:pPr>
                      <a:r>
                        <a:rPr sz="1000">
                          <a:solidFill>
                            <a:srgbClr val="595959"/>
                          </a:solidFill>
                          <a:latin typeface="Trebuchet MS"/>
                          <a:ea typeface="Trebuchet MS"/>
                          <a:cs typeface="Trebuchet MS"/>
                          <a:sym typeface="Trebuchet MS"/>
                        </a:rPr>
                        <a:t>&lt;4.5%</a:t>
                      </a:r>
                    </a:p>
                  </a:txBody>
                  <a:tcPr marL="0" marR="0" marT="0" marB="0" anchor="ctr" horzOverflow="overflow">
                    <a:lnL w="12700">
                      <a:solidFill>
                        <a:srgbClr val="BFBFBF"/>
                      </a:solidFill>
                    </a:lnL>
                    <a:lnR w="12700">
                      <a:solidFill>
                        <a:srgbClr val="BFBFBF"/>
                      </a:solidFill>
                    </a:lnR>
                    <a:lnT w="12700">
                      <a:solidFill>
                        <a:srgbClr val="BFBFBF"/>
                      </a:solidFill>
                    </a:lnT>
                    <a:lnB w="12700">
                      <a:solidFill>
                        <a:srgbClr val="BFBFBF"/>
                      </a:solidFill>
                    </a:lnB>
                    <a:noFill/>
                  </a:tcPr>
                </a:tc>
                <a:tc>
                  <a:txBody>
                    <a:bodyPr/>
                    <a:lstStyle/>
                    <a:p>
                      <a:pPr>
                        <a:defRPr sz="1800"/>
                      </a:pPr>
                      <a:r>
                        <a:rPr sz="1000">
                          <a:solidFill>
                            <a:srgbClr val="595959"/>
                          </a:solidFill>
                          <a:latin typeface="Trebuchet MS"/>
                          <a:ea typeface="Trebuchet MS"/>
                          <a:cs typeface="Trebuchet MS"/>
                          <a:sym typeface="Trebuchet MS"/>
                        </a:rPr>
                        <a:t>0.20</a:t>
                      </a:r>
                    </a:p>
                  </a:txBody>
                  <a:tcPr marL="0" marR="0" marT="0" marB="0" anchor="ctr" horzOverflow="overflow">
                    <a:lnL w="12700">
                      <a:solidFill>
                        <a:srgbClr val="BFBFBF"/>
                      </a:solidFill>
                    </a:lnL>
                    <a:lnR w="12700">
                      <a:solidFill>
                        <a:srgbClr val="BFBFBF"/>
                      </a:solidFill>
                    </a:lnR>
                    <a:lnT w="12700">
                      <a:solidFill>
                        <a:srgbClr val="BFBFBF"/>
                      </a:solidFill>
                    </a:lnT>
                    <a:lnB w="12700">
                      <a:solidFill>
                        <a:srgbClr val="BFBFBF"/>
                      </a:solidFill>
                    </a:lnB>
                    <a:noFill/>
                  </a:tcPr>
                </a:tc>
                <a:tc>
                  <a:txBody>
                    <a:bodyPr/>
                    <a:lstStyle/>
                    <a:p>
                      <a:pPr>
                        <a:defRPr sz="1800"/>
                      </a:pPr>
                      <a:r>
                        <a:rPr sz="1000">
                          <a:solidFill>
                            <a:srgbClr val="595959"/>
                          </a:solidFill>
                          <a:latin typeface="Trebuchet MS"/>
                          <a:ea typeface="Trebuchet MS"/>
                          <a:cs typeface="Trebuchet MS"/>
                          <a:sym typeface="Trebuchet MS"/>
                        </a:rPr>
                        <a:t>-0.15</a:t>
                      </a:r>
                    </a:p>
                  </a:txBody>
                  <a:tcPr marL="0" marR="0" marT="0" marB="0" anchor="ctr" horzOverflow="overflow">
                    <a:lnL w="12700">
                      <a:solidFill>
                        <a:srgbClr val="BFBFBF"/>
                      </a:solidFill>
                    </a:lnL>
                    <a:lnT w="12700">
                      <a:solidFill>
                        <a:srgbClr val="BFBFBF"/>
                      </a:solidFill>
                    </a:lnT>
                    <a:lnB w="12700">
                      <a:solidFill>
                        <a:srgbClr val="BFBFBF"/>
                      </a:solidFill>
                    </a:lnB>
                    <a:noFill/>
                  </a:tcPr>
                </a:tc>
                <a:extLst>
                  <a:ext uri="{0D108BD9-81ED-4DB2-BD59-A6C34878D82A}">
                    <a16:rowId xmlns:a16="http://schemas.microsoft.com/office/drawing/2014/main" val="10003"/>
                  </a:ext>
                </a:extLst>
              </a:tr>
              <a:tr h="320040">
                <a:tc>
                  <a:txBody>
                    <a:bodyPr/>
                    <a:lstStyle/>
                    <a:p>
                      <a:pPr algn="l">
                        <a:defRPr sz="1800"/>
                      </a:pPr>
                      <a:r>
                        <a:rPr sz="1000">
                          <a:solidFill>
                            <a:srgbClr val="595959"/>
                          </a:solidFill>
                          <a:latin typeface="Trebuchet MS"/>
                          <a:ea typeface="Trebuchet MS"/>
                          <a:cs typeface="Trebuchet MS"/>
                          <a:sym typeface="Trebuchet MS"/>
                        </a:rPr>
                        <a:t>Silica</a:t>
                      </a:r>
                    </a:p>
                  </a:txBody>
                  <a:tcPr marL="0" marR="0" marT="0" marB="0" anchor="ctr" horzOverflow="overflow">
                    <a:lnR w="12700">
                      <a:solidFill>
                        <a:srgbClr val="BFBFBF"/>
                      </a:solidFill>
                    </a:lnR>
                    <a:lnT w="12700">
                      <a:solidFill>
                        <a:srgbClr val="BFBFBF"/>
                      </a:solidFill>
                    </a:lnT>
                    <a:lnB w="12700">
                      <a:solidFill>
                        <a:srgbClr val="BFBFBF"/>
                      </a:solidFill>
                    </a:lnB>
                    <a:noFill/>
                  </a:tcPr>
                </a:tc>
                <a:tc>
                  <a:txBody>
                    <a:bodyPr/>
                    <a:lstStyle/>
                    <a:p>
                      <a:pPr>
                        <a:defRPr sz="1000">
                          <a:solidFill>
                            <a:srgbClr val="595959"/>
                          </a:solidFill>
                          <a:latin typeface="Trebuchet MS"/>
                          <a:ea typeface="Trebuchet MS"/>
                          <a:cs typeface="Trebuchet MS"/>
                          <a:sym typeface="Trebuchet MS"/>
                        </a:defRPr>
                      </a:pPr>
                      <a:r>
                        <a:t>Per 1% SiO</a:t>
                      </a:r>
                      <a:r>
                        <a:rPr baseline="-5999"/>
                        <a:t>2</a:t>
                      </a:r>
                    </a:p>
                  </a:txBody>
                  <a:tcPr marL="0" marR="0" marT="0" marB="0" anchor="ctr" horzOverflow="overflow">
                    <a:lnL w="12700">
                      <a:solidFill>
                        <a:srgbClr val="BFBFBF"/>
                      </a:solidFill>
                    </a:lnL>
                    <a:lnR w="12700">
                      <a:solidFill>
                        <a:srgbClr val="BFBFBF"/>
                      </a:solidFill>
                    </a:lnR>
                    <a:lnT w="12700">
                      <a:solidFill>
                        <a:srgbClr val="BFBFBF"/>
                      </a:solidFill>
                    </a:lnT>
                    <a:lnB w="12700">
                      <a:solidFill>
                        <a:srgbClr val="BFBFBF"/>
                      </a:solidFill>
                    </a:lnB>
                    <a:noFill/>
                  </a:tcPr>
                </a:tc>
                <a:tc>
                  <a:txBody>
                    <a:bodyPr/>
                    <a:lstStyle/>
                    <a:p>
                      <a:pPr>
                        <a:defRPr sz="1800"/>
                      </a:pPr>
                      <a:r>
                        <a:rPr sz="1000">
                          <a:solidFill>
                            <a:srgbClr val="595959"/>
                          </a:solidFill>
                          <a:latin typeface="Trebuchet MS"/>
                          <a:ea typeface="Trebuchet MS"/>
                          <a:cs typeface="Trebuchet MS"/>
                          <a:sym typeface="Trebuchet MS"/>
                        </a:rPr>
                        <a:t>4.5%-6%</a:t>
                      </a:r>
                    </a:p>
                  </a:txBody>
                  <a:tcPr marL="0" marR="0" marT="0" marB="0" anchor="ctr" horzOverflow="overflow">
                    <a:lnL w="12700">
                      <a:solidFill>
                        <a:srgbClr val="BFBFBF"/>
                      </a:solidFill>
                    </a:lnL>
                    <a:lnR w="12700">
                      <a:solidFill>
                        <a:srgbClr val="BFBFBF"/>
                      </a:solidFill>
                    </a:lnR>
                    <a:lnT w="12700">
                      <a:solidFill>
                        <a:srgbClr val="BFBFBF"/>
                      </a:solidFill>
                    </a:lnT>
                    <a:lnB w="12700">
                      <a:solidFill>
                        <a:srgbClr val="BFBFBF"/>
                      </a:solidFill>
                    </a:lnB>
                    <a:noFill/>
                  </a:tcPr>
                </a:tc>
                <a:tc>
                  <a:txBody>
                    <a:bodyPr/>
                    <a:lstStyle/>
                    <a:p>
                      <a:pPr>
                        <a:defRPr sz="1800"/>
                      </a:pPr>
                      <a:r>
                        <a:rPr sz="1000">
                          <a:solidFill>
                            <a:srgbClr val="595959"/>
                          </a:solidFill>
                          <a:latin typeface="Trebuchet MS"/>
                          <a:ea typeface="Trebuchet MS"/>
                          <a:cs typeface="Trebuchet MS"/>
                          <a:sym typeface="Trebuchet MS"/>
                        </a:rPr>
                        <a:t>2.00</a:t>
                      </a:r>
                    </a:p>
                  </a:txBody>
                  <a:tcPr marL="0" marR="0" marT="0" marB="0" anchor="ctr" horzOverflow="overflow">
                    <a:lnL w="12700">
                      <a:solidFill>
                        <a:srgbClr val="BFBFBF"/>
                      </a:solidFill>
                    </a:lnL>
                    <a:lnR w="12700">
                      <a:solidFill>
                        <a:srgbClr val="BFBFBF"/>
                      </a:solidFill>
                    </a:lnR>
                    <a:lnT w="12700">
                      <a:solidFill>
                        <a:srgbClr val="BFBFBF"/>
                      </a:solidFill>
                    </a:lnT>
                    <a:lnB w="12700">
                      <a:solidFill>
                        <a:srgbClr val="BFBFBF"/>
                      </a:solidFill>
                    </a:lnB>
                    <a:noFill/>
                  </a:tcPr>
                </a:tc>
                <a:tc>
                  <a:txBody>
                    <a:bodyPr/>
                    <a:lstStyle/>
                    <a:p>
                      <a:pPr>
                        <a:defRPr sz="1800"/>
                      </a:pPr>
                      <a:r>
                        <a:rPr sz="1000">
                          <a:solidFill>
                            <a:srgbClr val="595959"/>
                          </a:solidFill>
                          <a:latin typeface="Trebuchet MS"/>
                          <a:ea typeface="Trebuchet MS"/>
                          <a:cs typeface="Trebuchet MS"/>
                          <a:sym typeface="Trebuchet MS"/>
                        </a:rPr>
                        <a:t>0.10</a:t>
                      </a:r>
                    </a:p>
                  </a:txBody>
                  <a:tcPr marL="0" marR="0" marT="0" marB="0" anchor="ctr" horzOverflow="overflow">
                    <a:lnL w="12700">
                      <a:solidFill>
                        <a:srgbClr val="BFBFBF"/>
                      </a:solidFill>
                    </a:lnL>
                    <a:lnT w="12700">
                      <a:solidFill>
                        <a:srgbClr val="BFBFBF"/>
                      </a:solidFill>
                    </a:lnT>
                    <a:lnB w="12700">
                      <a:solidFill>
                        <a:srgbClr val="BFBFBF"/>
                      </a:solidFill>
                    </a:lnB>
                    <a:noFill/>
                  </a:tcPr>
                </a:tc>
                <a:extLst>
                  <a:ext uri="{0D108BD9-81ED-4DB2-BD59-A6C34878D82A}">
                    <a16:rowId xmlns:a16="http://schemas.microsoft.com/office/drawing/2014/main" val="10004"/>
                  </a:ext>
                </a:extLst>
              </a:tr>
              <a:tr h="320040">
                <a:tc>
                  <a:txBody>
                    <a:bodyPr/>
                    <a:lstStyle/>
                    <a:p>
                      <a:pPr algn="l">
                        <a:defRPr sz="1000">
                          <a:solidFill>
                            <a:srgbClr val="595959"/>
                          </a:solidFill>
                          <a:latin typeface="Trebuchet MS"/>
                          <a:ea typeface="Trebuchet MS"/>
                          <a:cs typeface="Trebuchet MS"/>
                          <a:sym typeface="Trebuchet MS"/>
                        </a:defRPr>
                      </a:pPr>
                      <a:endParaRPr/>
                    </a:p>
                  </a:txBody>
                  <a:tcPr marL="0" marR="0" marT="0" marB="0" anchor="ctr" horzOverflow="overflow">
                    <a:lnR w="12700">
                      <a:solidFill>
                        <a:srgbClr val="BFBFBF"/>
                      </a:solidFill>
                    </a:lnR>
                    <a:lnT w="12700">
                      <a:solidFill>
                        <a:srgbClr val="BFBFBF"/>
                      </a:solidFill>
                    </a:lnT>
                    <a:lnB w="12700">
                      <a:solidFill>
                        <a:srgbClr val="BFBFBF"/>
                      </a:solidFill>
                    </a:lnB>
                    <a:noFill/>
                  </a:tcPr>
                </a:tc>
                <a:tc>
                  <a:txBody>
                    <a:bodyPr/>
                    <a:lstStyle/>
                    <a:p>
                      <a:pPr>
                        <a:defRPr sz="1000">
                          <a:solidFill>
                            <a:srgbClr val="595959"/>
                          </a:solidFill>
                          <a:latin typeface="Trebuchet MS"/>
                          <a:ea typeface="Trebuchet MS"/>
                          <a:cs typeface="Trebuchet MS"/>
                          <a:sym typeface="Trebuchet MS"/>
                        </a:defRPr>
                      </a:pPr>
                      <a:endParaRPr/>
                    </a:p>
                  </a:txBody>
                  <a:tcPr marL="0" marR="0" marT="0" marB="0" anchor="ctr" horzOverflow="overflow">
                    <a:lnL w="12700">
                      <a:solidFill>
                        <a:srgbClr val="BFBFBF"/>
                      </a:solidFill>
                    </a:lnL>
                    <a:lnR w="12700">
                      <a:solidFill>
                        <a:srgbClr val="BFBFBF"/>
                      </a:solidFill>
                    </a:lnR>
                    <a:lnT w="12700">
                      <a:solidFill>
                        <a:srgbClr val="BFBFBF"/>
                      </a:solidFill>
                    </a:lnT>
                    <a:lnB w="12700">
                      <a:solidFill>
                        <a:srgbClr val="BFBFBF"/>
                      </a:solidFill>
                    </a:lnB>
                    <a:noFill/>
                  </a:tcPr>
                </a:tc>
                <a:tc>
                  <a:txBody>
                    <a:bodyPr/>
                    <a:lstStyle/>
                    <a:p>
                      <a:pPr>
                        <a:defRPr sz="1800"/>
                      </a:pPr>
                      <a:r>
                        <a:rPr sz="1000">
                          <a:solidFill>
                            <a:srgbClr val="595959"/>
                          </a:solidFill>
                          <a:latin typeface="Trebuchet MS"/>
                          <a:ea typeface="Trebuchet MS"/>
                          <a:cs typeface="Trebuchet MS"/>
                          <a:sym typeface="Trebuchet MS"/>
                        </a:rPr>
                        <a:t>&gt;6%</a:t>
                      </a:r>
                    </a:p>
                  </a:txBody>
                  <a:tcPr marL="0" marR="0" marT="0" marB="0" anchor="ctr" horzOverflow="overflow">
                    <a:lnL w="12700">
                      <a:solidFill>
                        <a:srgbClr val="BFBFBF"/>
                      </a:solidFill>
                    </a:lnL>
                    <a:lnR w="12700">
                      <a:solidFill>
                        <a:srgbClr val="BFBFBF"/>
                      </a:solidFill>
                    </a:lnR>
                    <a:lnT w="12700">
                      <a:solidFill>
                        <a:srgbClr val="BFBFBF"/>
                      </a:solidFill>
                    </a:lnT>
                    <a:lnB w="12700">
                      <a:solidFill>
                        <a:srgbClr val="BFBFBF"/>
                      </a:solidFill>
                    </a:lnB>
                    <a:noFill/>
                  </a:tcPr>
                </a:tc>
                <a:tc>
                  <a:txBody>
                    <a:bodyPr/>
                    <a:lstStyle/>
                    <a:p>
                      <a:pPr>
                        <a:defRPr sz="1800"/>
                      </a:pPr>
                      <a:r>
                        <a:rPr sz="1000">
                          <a:solidFill>
                            <a:srgbClr val="595959"/>
                          </a:solidFill>
                          <a:latin typeface="Trebuchet MS"/>
                          <a:ea typeface="Trebuchet MS"/>
                          <a:cs typeface="Trebuchet MS"/>
                          <a:sym typeface="Trebuchet MS"/>
                        </a:rPr>
                        <a:t>3.00</a:t>
                      </a:r>
                    </a:p>
                  </a:txBody>
                  <a:tcPr marL="0" marR="0" marT="0" marB="0" anchor="ctr" horzOverflow="overflow">
                    <a:lnL w="12700">
                      <a:solidFill>
                        <a:srgbClr val="BFBFBF"/>
                      </a:solidFill>
                    </a:lnL>
                    <a:lnR w="12700">
                      <a:solidFill>
                        <a:srgbClr val="BFBFBF"/>
                      </a:solidFill>
                    </a:lnR>
                    <a:lnT w="12700">
                      <a:solidFill>
                        <a:srgbClr val="BFBFBF"/>
                      </a:solidFill>
                    </a:lnT>
                    <a:lnB w="12700">
                      <a:solidFill>
                        <a:srgbClr val="BFBFBF"/>
                      </a:solidFill>
                    </a:lnB>
                    <a:noFill/>
                  </a:tcPr>
                </a:tc>
                <a:tc>
                  <a:txBody>
                    <a:bodyPr/>
                    <a:lstStyle/>
                    <a:p>
                      <a:pPr>
                        <a:defRPr sz="1800"/>
                      </a:pPr>
                      <a:r>
                        <a:rPr sz="1000">
                          <a:solidFill>
                            <a:srgbClr val="595959"/>
                          </a:solidFill>
                          <a:latin typeface="Trebuchet MS"/>
                          <a:ea typeface="Trebuchet MS"/>
                          <a:cs typeface="Trebuchet MS"/>
                          <a:sym typeface="Trebuchet MS"/>
                        </a:rPr>
                        <a:t>nc</a:t>
                      </a:r>
                    </a:p>
                  </a:txBody>
                  <a:tcPr marL="0" marR="0" marT="0" marB="0" anchor="ctr" horzOverflow="overflow">
                    <a:lnL w="12700">
                      <a:solidFill>
                        <a:srgbClr val="BFBFBF"/>
                      </a:solidFill>
                    </a:lnL>
                    <a:lnT w="12700">
                      <a:solidFill>
                        <a:srgbClr val="BFBFBF"/>
                      </a:solidFill>
                    </a:lnT>
                    <a:lnB w="12700">
                      <a:solidFill>
                        <a:srgbClr val="BFBFBF"/>
                      </a:solidFill>
                    </a:lnB>
                    <a:noFill/>
                  </a:tcPr>
                </a:tc>
                <a:extLst>
                  <a:ext uri="{0D108BD9-81ED-4DB2-BD59-A6C34878D82A}">
                    <a16:rowId xmlns:a16="http://schemas.microsoft.com/office/drawing/2014/main" val="10005"/>
                  </a:ext>
                </a:extLst>
              </a:tr>
              <a:tr h="320040">
                <a:tc>
                  <a:txBody>
                    <a:bodyPr/>
                    <a:lstStyle/>
                    <a:p>
                      <a:pPr algn="l">
                        <a:defRPr sz="1800"/>
                      </a:pPr>
                      <a:r>
                        <a:rPr sz="1000">
                          <a:solidFill>
                            <a:srgbClr val="595959"/>
                          </a:solidFill>
                          <a:latin typeface="Trebuchet MS"/>
                          <a:ea typeface="Trebuchet MS"/>
                          <a:cs typeface="Trebuchet MS"/>
                          <a:sym typeface="Trebuchet MS"/>
                        </a:rPr>
                        <a:t>Alumina</a:t>
                      </a:r>
                    </a:p>
                  </a:txBody>
                  <a:tcPr marL="0" marR="0" marT="0" marB="0" anchor="ctr" horzOverflow="overflow">
                    <a:lnR w="12700">
                      <a:solidFill>
                        <a:srgbClr val="BFBFBF"/>
                      </a:solidFill>
                    </a:lnR>
                    <a:lnT w="12700">
                      <a:solidFill>
                        <a:srgbClr val="BFBFBF"/>
                      </a:solidFill>
                    </a:lnT>
                    <a:lnB w="12700">
                      <a:solidFill>
                        <a:srgbClr val="BFBFBF"/>
                      </a:solidFill>
                    </a:lnB>
                    <a:noFill/>
                  </a:tcPr>
                </a:tc>
                <a:tc>
                  <a:txBody>
                    <a:bodyPr/>
                    <a:lstStyle/>
                    <a:p>
                      <a:pPr>
                        <a:defRPr sz="1000">
                          <a:solidFill>
                            <a:srgbClr val="595959"/>
                          </a:solidFill>
                          <a:latin typeface="Trebuchet MS"/>
                          <a:ea typeface="Trebuchet MS"/>
                          <a:cs typeface="Trebuchet MS"/>
                          <a:sym typeface="Trebuchet MS"/>
                        </a:defRPr>
                      </a:pPr>
                      <a:r>
                        <a:t>Per 1% Al</a:t>
                      </a:r>
                      <a:r>
                        <a:rPr baseline="-5999"/>
                        <a:t>2</a:t>
                      </a:r>
                      <a:r>
                        <a:t>O</a:t>
                      </a:r>
                      <a:r>
                        <a:rPr baseline="-5999"/>
                        <a:t>3</a:t>
                      </a:r>
                    </a:p>
                  </a:txBody>
                  <a:tcPr marL="0" marR="0" marT="0" marB="0" anchor="ctr" horzOverflow="overflow">
                    <a:lnL w="12700">
                      <a:solidFill>
                        <a:srgbClr val="BFBFBF"/>
                      </a:solidFill>
                    </a:lnL>
                    <a:lnR w="12700">
                      <a:solidFill>
                        <a:srgbClr val="BFBFBF"/>
                      </a:solidFill>
                    </a:lnR>
                    <a:lnT w="12700">
                      <a:solidFill>
                        <a:srgbClr val="BFBFBF"/>
                      </a:solidFill>
                    </a:lnT>
                    <a:lnB w="12700">
                      <a:solidFill>
                        <a:srgbClr val="BFBFBF"/>
                      </a:solidFill>
                    </a:lnB>
                    <a:noFill/>
                  </a:tcPr>
                </a:tc>
                <a:tc>
                  <a:txBody>
                    <a:bodyPr/>
                    <a:lstStyle/>
                    <a:p>
                      <a:pPr>
                        <a:defRPr sz="1800"/>
                      </a:pPr>
                      <a:r>
                        <a:rPr sz="1000">
                          <a:solidFill>
                            <a:srgbClr val="595959"/>
                          </a:solidFill>
                          <a:latin typeface="Trebuchet MS"/>
                          <a:ea typeface="Trebuchet MS"/>
                          <a:cs typeface="Trebuchet MS"/>
                          <a:sym typeface="Trebuchet MS"/>
                        </a:rPr>
                        <a:t>1-3%</a:t>
                      </a:r>
                    </a:p>
                  </a:txBody>
                  <a:tcPr marL="0" marR="0" marT="0" marB="0" anchor="ctr" horzOverflow="overflow">
                    <a:lnL w="12700">
                      <a:solidFill>
                        <a:srgbClr val="BFBFBF"/>
                      </a:solidFill>
                    </a:lnL>
                    <a:lnR w="12700">
                      <a:solidFill>
                        <a:srgbClr val="BFBFBF"/>
                      </a:solidFill>
                    </a:lnR>
                    <a:lnT w="12700">
                      <a:solidFill>
                        <a:srgbClr val="BFBFBF"/>
                      </a:solidFill>
                    </a:lnT>
                    <a:lnB w="12700">
                      <a:solidFill>
                        <a:srgbClr val="BFBFBF"/>
                      </a:solidFill>
                    </a:lnB>
                    <a:noFill/>
                  </a:tcPr>
                </a:tc>
                <a:tc>
                  <a:txBody>
                    <a:bodyPr/>
                    <a:lstStyle/>
                    <a:p>
                      <a:pPr>
                        <a:defRPr sz="1800"/>
                      </a:pPr>
                      <a:r>
                        <a:rPr sz="1000">
                          <a:solidFill>
                            <a:srgbClr val="595959"/>
                          </a:solidFill>
                          <a:latin typeface="Trebuchet MS"/>
                          <a:ea typeface="Trebuchet MS"/>
                          <a:cs typeface="Trebuchet MS"/>
                          <a:sym typeface="Trebuchet MS"/>
                        </a:rPr>
                        <a:t>1.00</a:t>
                      </a:r>
                    </a:p>
                  </a:txBody>
                  <a:tcPr marL="0" marR="0" marT="0" marB="0" anchor="ctr" horzOverflow="overflow">
                    <a:lnL w="12700">
                      <a:solidFill>
                        <a:srgbClr val="BFBFBF"/>
                      </a:solidFill>
                    </a:lnL>
                    <a:lnR w="12700">
                      <a:solidFill>
                        <a:srgbClr val="BFBFBF"/>
                      </a:solidFill>
                    </a:lnR>
                    <a:lnT w="12700">
                      <a:solidFill>
                        <a:srgbClr val="BFBFBF"/>
                      </a:solidFill>
                    </a:lnT>
                    <a:lnB w="12700">
                      <a:solidFill>
                        <a:srgbClr val="BFBFBF"/>
                      </a:solidFill>
                    </a:lnB>
                    <a:noFill/>
                  </a:tcPr>
                </a:tc>
                <a:tc>
                  <a:txBody>
                    <a:bodyPr/>
                    <a:lstStyle/>
                    <a:p>
                      <a:pPr>
                        <a:defRPr sz="1800"/>
                      </a:pPr>
                      <a:r>
                        <a:rPr sz="1000">
                          <a:solidFill>
                            <a:srgbClr val="595959"/>
                          </a:solidFill>
                          <a:latin typeface="Trebuchet MS"/>
                          <a:ea typeface="Trebuchet MS"/>
                          <a:cs typeface="Trebuchet MS"/>
                          <a:sym typeface="Trebuchet MS"/>
                        </a:rPr>
                        <a:t>0.50</a:t>
                      </a:r>
                    </a:p>
                  </a:txBody>
                  <a:tcPr marL="0" marR="0" marT="0" marB="0" anchor="ctr" horzOverflow="overflow">
                    <a:lnL w="12700">
                      <a:solidFill>
                        <a:srgbClr val="BFBFBF"/>
                      </a:solidFill>
                    </a:lnL>
                    <a:lnT w="12700">
                      <a:solidFill>
                        <a:srgbClr val="BFBFBF"/>
                      </a:solidFill>
                    </a:lnT>
                    <a:lnB w="12700">
                      <a:solidFill>
                        <a:srgbClr val="BFBFBF"/>
                      </a:solidFill>
                    </a:lnB>
                    <a:noFill/>
                  </a:tcPr>
                </a:tc>
                <a:extLst>
                  <a:ext uri="{0D108BD9-81ED-4DB2-BD59-A6C34878D82A}">
                    <a16:rowId xmlns:a16="http://schemas.microsoft.com/office/drawing/2014/main" val="10006"/>
                  </a:ext>
                </a:extLst>
              </a:tr>
              <a:tr h="320040">
                <a:tc>
                  <a:txBody>
                    <a:bodyPr/>
                    <a:lstStyle/>
                    <a:p>
                      <a:pPr algn="l">
                        <a:defRPr sz="1000">
                          <a:solidFill>
                            <a:srgbClr val="595959"/>
                          </a:solidFill>
                          <a:latin typeface="Trebuchet MS"/>
                          <a:ea typeface="Trebuchet MS"/>
                          <a:cs typeface="Trebuchet MS"/>
                          <a:sym typeface="Trebuchet MS"/>
                        </a:defRPr>
                      </a:pPr>
                      <a:endParaRPr dirty="0"/>
                    </a:p>
                  </a:txBody>
                  <a:tcPr marL="0" marR="0" marT="0" marB="0" anchor="ctr" horzOverflow="overflow">
                    <a:lnR w="12700">
                      <a:solidFill>
                        <a:srgbClr val="BFBFBF"/>
                      </a:solidFill>
                    </a:lnR>
                    <a:lnT w="12700">
                      <a:solidFill>
                        <a:srgbClr val="BFBFBF"/>
                      </a:solidFill>
                    </a:lnT>
                    <a:lnB w="12700">
                      <a:solidFill>
                        <a:srgbClr val="BFBFBF"/>
                      </a:solidFill>
                    </a:lnB>
                    <a:noFill/>
                  </a:tcPr>
                </a:tc>
                <a:tc>
                  <a:txBody>
                    <a:bodyPr/>
                    <a:lstStyle/>
                    <a:p>
                      <a:pPr>
                        <a:defRPr sz="1000">
                          <a:solidFill>
                            <a:srgbClr val="595959"/>
                          </a:solidFill>
                          <a:latin typeface="Trebuchet MS"/>
                          <a:ea typeface="Trebuchet MS"/>
                          <a:cs typeface="Trebuchet MS"/>
                          <a:sym typeface="Trebuchet MS"/>
                        </a:defRPr>
                      </a:pPr>
                      <a:endParaRPr/>
                    </a:p>
                  </a:txBody>
                  <a:tcPr marL="0" marR="0" marT="0" marB="0" anchor="ctr" horzOverflow="overflow">
                    <a:lnL w="12700">
                      <a:solidFill>
                        <a:srgbClr val="BFBFBF"/>
                      </a:solidFill>
                    </a:lnL>
                    <a:lnR w="12700">
                      <a:solidFill>
                        <a:srgbClr val="BFBFBF"/>
                      </a:solidFill>
                    </a:lnR>
                    <a:lnT w="12700">
                      <a:solidFill>
                        <a:srgbClr val="BFBFBF"/>
                      </a:solidFill>
                    </a:lnT>
                    <a:lnB w="12700">
                      <a:solidFill>
                        <a:srgbClr val="BFBFBF"/>
                      </a:solidFill>
                    </a:lnB>
                    <a:noFill/>
                  </a:tcPr>
                </a:tc>
                <a:tc>
                  <a:txBody>
                    <a:bodyPr/>
                    <a:lstStyle/>
                    <a:p>
                      <a:pPr>
                        <a:defRPr sz="1800"/>
                      </a:pPr>
                      <a:r>
                        <a:rPr sz="1000">
                          <a:solidFill>
                            <a:srgbClr val="595959"/>
                          </a:solidFill>
                          <a:latin typeface="Trebuchet MS"/>
                          <a:ea typeface="Trebuchet MS"/>
                          <a:cs typeface="Trebuchet MS"/>
                          <a:sym typeface="Trebuchet MS"/>
                        </a:rPr>
                        <a:t>&lt;0.08%</a:t>
                      </a:r>
                    </a:p>
                  </a:txBody>
                  <a:tcPr marL="0" marR="0" marT="0" marB="0" anchor="ctr" horzOverflow="overflow">
                    <a:lnL w="12700">
                      <a:solidFill>
                        <a:srgbClr val="BFBFBF"/>
                      </a:solidFill>
                    </a:lnL>
                    <a:lnR w="12700">
                      <a:solidFill>
                        <a:srgbClr val="BFBFBF"/>
                      </a:solidFill>
                    </a:lnR>
                    <a:lnT w="12700">
                      <a:solidFill>
                        <a:srgbClr val="BFBFBF"/>
                      </a:solidFill>
                    </a:lnT>
                    <a:lnB w="12700">
                      <a:solidFill>
                        <a:srgbClr val="BFBFBF"/>
                      </a:solidFill>
                    </a:lnB>
                    <a:noFill/>
                  </a:tcPr>
                </a:tc>
                <a:tc>
                  <a:txBody>
                    <a:bodyPr/>
                    <a:lstStyle/>
                    <a:p>
                      <a:pPr>
                        <a:defRPr sz="1800"/>
                      </a:pPr>
                      <a:r>
                        <a:rPr sz="1000">
                          <a:solidFill>
                            <a:srgbClr val="595959"/>
                          </a:solidFill>
                          <a:latin typeface="Trebuchet MS"/>
                          <a:ea typeface="Trebuchet MS"/>
                          <a:cs typeface="Trebuchet MS"/>
                          <a:sym typeface="Trebuchet MS"/>
                        </a:rPr>
                        <a:t>0.00</a:t>
                      </a:r>
                    </a:p>
                  </a:txBody>
                  <a:tcPr marL="0" marR="0" marT="0" marB="0" anchor="ctr" horzOverflow="overflow">
                    <a:lnL w="12700">
                      <a:solidFill>
                        <a:srgbClr val="BFBFBF"/>
                      </a:solidFill>
                    </a:lnL>
                    <a:lnR w="12700">
                      <a:solidFill>
                        <a:srgbClr val="BFBFBF"/>
                      </a:solidFill>
                    </a:lnR>
                    <a:lnT w="12700">
                      <a:solidFill>
                        <a:srgbClr val="BFBFBF"/>
                      </a:solidFill>
                    </a:lnT>
                    <a:lnB w="12700">
                      <a:solidFill>
                        <a:srgbClr val="BFBFBF"/>
                      </a:solidFill>
                    </a:lnB>
                    <a:noFill/>
                  </a:tcPr>
                </a:tc>
                <a:tc>
                  <a:txBody>
                    <a:bodyPr/>
                    <a:lstStyle/>
                    <a:p>
                      <a:pPr>
                        <a:defRPr sz="1800"/>
                      </a:pPr>
                      <a:r>
                        <a:rPr sz="1000">
                          <a:solidFill>
                            <a:srgbClr val="595959"/>
                          </a:solidFill>
                          <a:latin typeface="Trebuchet MS"/>
                          <a:ea typeface="Trebuchet MS"/>
                          <a:cs typeface="Trebuchet MS"/>
                          <a:sym typeface="Trebuchet MS"/>
                        </a:rPr>
                        <a:t>-0.15</a:t>
                      </a:r>
                    </a:p>
                  </a:txBody>
                  <a:tcPr marL="0" marR="0" marT="0" marB="0" anchor="ctr" horzOverflow="overflow">
                    <a:lnL w="12700">
                      <a:solidFill>
                        <a:srgbClr val="BFBFBF"/>
                      </a:solidFill>
                    </a:lnL>
                    <a:lnT w="12700">
                      <a:solidFill>
                        <a:srgbClr val="BFBFBF"/>
                      </a:solidFill>
                    </a:lnT>
                    <a:lnB w="12700">
                      <a:solidFill>
                        <a:srgbClr val="BFBFBF"/>
                      </a:solidFill>
                    </a:lnB>
                    <a:noFill/>
                  </a:tcPr>
                </a:tc>
                <a:extLst>
                  <a:ext uri="{0D108BD9-81ED-4DB2-BD59-A6C34878D82A}">
                    <a16:rowId xmlns:a16="http://schemas.microsoft.com/office/drawing/2014/main" val="10007"/>
                  </a:ext>
                </a:extLst>
              </a:tr>
              <a:tr h="320040">
                <a:tc>
                  <a:txBody>
                    <a:bodyPr/>
                    <a:lstStyle/>
                    <a:p>
                      <a:pPr algn="l">
                        <a:defRPr sz="1800"/>
                      </a:pPr>
                      <a:r>
                        <a:rPr sz="1000">
                          <a:solidFill>
                            <a:srgbClr val="595959"/>
                          </a:solidFill>
                          <a:latin typeface="Trebuchet MS"/>
                          <a:ea typeface="Trebuchet MS"/>
                          <a:cs typeface="Trebuchet MS"/>
                          <a:sym typeface="Trebuchet MS"/>
                        </a:rPr>
                        <a:t>Phosphorus</a:t>
                      </a:r>
                    </a:p>
                  </a:txBody>
                  <a:tcPr marL="0" marR="0" marT="0" marB="0" anchor="ctr" horzOverflow="overflow">
                    <a:lnR w="12700">
                      <a:solidFill>
                        <a:srgbClr val="BFBFBF"/>
                      </a:solidFill>
                    </a:lnR>
                    <a:lnT w="12700">
                      <a:solidFill>
                        <a:srgbClr val="BFBFBF"/>
                      </a:solidFill>
                    </a:lnT>
                    <a:lnB w="12700">
                      <a:solidFill>
                        <a:srgbClr val="BFBFBF"/>
                      </a:solidFill>
                    </a:lnB>
                    <a:noFill/>
                  </a:tcPr>
                </a:tc>
                <a:tc>
                  <a:txBody>
                    <a:bodyPr/>
                    <a:lstStyle/>
                    <a:p>
                      <a:pPr>
                        <a:defRPr sz="1800"/>
                      </a:pPr>
                      <a:r>
                        <a:rPr sz="1000">
                          <a:solidFill>
                            <a:srgbClr val="595959"/>
                          </a:solidFill>
                          <a:latin typeface="Trebuchet MS"/>
                          <a:ea typeface="Trebuchet MS"/>
                          <a:cs typeface="Trebuchet MS"/>
                          <a:sym typeface="Trebuchet MS"/>
                        </a:rPr>
                        <a:t>Per 0.01% P</a:t>
                      </a:r>
                    </a:p>
                  </a:txBody>
                  <a:tcPr marL="0" marR="0" marT="0" marB="0" anchor="ctr" horzOverflow="overflow">
                    <a:lnL w="12700">
                      <a:solidFill>
                        <a:srgbClr val="BFBFBF"/>
                      </a:solidFill>
                    </a:lnL>
                    <a:lnR w="12700">
                      <a:solidFill>
                        <a:srgbClr val="BFBFBF"/>
                      </a:solidFill>
                    </a:lnR>
                    <a:lnT w="12700">
                      <a:solidFill>
                        <a:srgbClr val="BFBFBF"/>
                      </a:solidFill>
                    </a:lnT>
                    <a:lnB w="12700">
                      <a:solidFill>
                        <a:srgbClr val="BFBFBF"/>
                      </a:solidFill>
                    </a:lnB>
                    <a:noFill/>
                  </a:tcPr>
                </a:tc>
                <a:tc>
                  <a:txBody>
                    <a:bodyPr/>
                    <a:lstStyle/>
                    <a:p>
                      <a:pPr>
                        <a:defRPr sz="1800"/>
                      </a:pPr>
                      <a:r>
                        <a:rPr sz="1000">
                          <a:solidFill>
                            <a:srgbClr val="595959"/>
                          </a:solidFill>
                          <a:latin typeface="Trebuchet MS"/>
                          <a:ea typeface="Trebuchet MS"/>
                          <a:cs typeface="Trebuchet MS"/>
                          <a:sym typeface="Trebuchet MS"/>
                        </a:rPr>
                        <a:t>0.08-0.1%</a:t>
                      </a:r>
                    </a:p>
                  </a:txBody>
                  <a:tcPr marL="0" marR="0" marT="0" marB="0" anchor="ctr" horzOverflow="overflow">
                    <a:lnL w="12700">
                      <a:solidFill>
                        <a:srgbClr val="BFBFBF"/>
                      </a:solidFill>
                    </a:lnL>
                    <a:lnR w="12700">
                      <a:solidFill>
                        <a:srgbClr val="BFBFBF"/>
                      </a:solidFill>
                    </a:lnR>
                    <a:lnT w="12700">
                      <a:solidFill>
                        <a:srgbClr val="BFBFBF"/>
                      </a:solidFill>
                    </a:lnT>
                    <a:lnB w="12700">
                      <a:solidFill>
                        <a:srgbClr val="BFBFBF"/>
                      </a:solidFill>
                    </a:lnB>
                    <a:noFill/>
                  </a:tcPr>
                </a:tc>
                <a:tc>
                  <a:txBody>
                    <a:bodyPr/>
                    <a:lstStyle/>
                    <a:p>
                      <a:pPr>
                        <a:defRPr sz="1800"/>
                      </a:pPr>
                      <a:r>
                        <a:rPr sz="1000">
                          <a:solidFill>
                            <a:srgbClr val="595959"/>
                          </a:solidFill>
                          <a:latin typeface="Trebuchet MS"/>
                          <a:ea typeface="Trebuchet MS"/>
                          <a:cs typeface="Trebuchet MS"/>
                          <a:sym typeface="Trebuchet MS"/>
                        </a:rPr>
                        <a:t>0</a:t>
                      </a:r>
                    </a:p>
                  </a:txBody>
                  <a:tcPr marL="0" marR="0" marT="0" marB="0" anchor="ctr" horzOverflow="overflow">
                    <a:lnL w="12700">
                      <a:solidFill>
                        <a:srgbClr val="BFBFBF"/>
                      </a:solidFill>
                    </a:lnL>
                    <a:lnR w="12700">
                      <a:solidFill>
                        <a:srgbClr val="BFBFBF"/>
                      </a:solidFill>
                    </a:lnR>
                    <a:lnT w="12700">
                      <a:solidFill>
                        <a:srgbClr val="BFBFBF"/>
                      </a:solidFill>
                    </a:lnT>
                    <a:lnB w="12700">
                      <a:solidFill>
                        <a:srgbClr val="BFBFBF"/>
                      </a:solidFill>
                    </a:lnB>
                    <a:noFill/>
                  </a:tcPr>
                </a:tc>
                <a:tc>
                  <a:txBody>
                    <a:bodyPr/>
                    <a:lstStyle/>
                    <a:p>
                      <a:pPr>
                        <a:defRPr sz="1800"/>
                      </a:pPr>
                      <a:r>
                        <a:rPr sz="1000">
                          <a:solidFill>
                            <a:srgbClr val="595959"/>
                          </a:solidFill>
                          <a:latin typeface="Trebuchet MS"/>
                          <a:ea typeface="Trebuchet MS"/>
                          <a:cs typeface="Trebuchet MS"/>
                          <a:sym typeface="Trebuchet MS"/>
                        </a:rPr>
                        <a:t>nc</a:t>
                      </a:r>
                    </a:p>
                  </a:txBody>
                  <a:tcPr marL="0" marR="0" marT="0" marB="0" anchor="ctr" horzOverflow="overflow">
                    <a:lnL w="12700">
                      <a:solidFill>
                        <a:srgbClr val="BFBFBF"/>
                      </a:solidFill>
                    </a:lnL>
                    <a:lnT w="12700">
                      <a:solidFill>
                        <a:srgbClr val="BFBFBF"/>
                      </a:solidFill>
                    </a:lnT>
                    <a:lnB w="12700">
                      <a:solidFill>
                        <a:srgbClr val="BFBFBF"/>
                      </a:solidFill>
                    </a:lnB>
                    <a:noFill/>
                  </a:tcPr>
                </a:tc>
                <a:extLst>
                  <a:ext uri="{0D108BD9-81ED-4DB2-BD59-A6C34878D82A}">
                    <a16:rowId xmlns:a16="http://schemas.microsoft.com/office/drawing/2014/main" val="10008"/>
                  </a:ext>
                </a:extLst>
              </a:tr>
              <a:tr h="320040">
                <a:tc>
                  <a:txBody>
                    <a:bodyPr/>
                    <a:lstStyle/>
                    <a:p>
                      <a:pPr algn="l">
                        <a:defRPr sz="1000">
                          <a:solidFill>
                            <a:srgbClr val="595959"/>
                          </a:solidFill>
                          <a:latin typeface="Trebuchet MS"/>
                          <a:ea typeface="Trebuchet MS"/>
                          <a:cs typeface="Trebuchet MS"/>
                          <a:sym typeface="Trebuchet MS"/>
                        </a:defRPr>
                      </a:pPr>
                      <a:endParaRPr/>
                    </a:p>
                  </a:txBody>
                  <a:tcPr marL="0" marR="0" marT="0" marB="0" anchor="ctr" horzOverflow="overflow">
                    <a:lnR w="12700">
                      <a:solidFill>
                        <a:srgbClr val="BFBFBF"/>
                      </a:solidFill>
                    </a:lnR>
                    <a:lnT w="12700">
                      <a:solidFill>
                        <a:srgbClr val="BFBFBF"/>
                      </a:solidFill>
                    </a:lnT>
                    <a:lnB w="12700">
                      <a:solidFill>
                        <a:srgbClr val="BFBFBF"/>
                      </a:solidFill>
                    </a:lnB>
                    <a:noFill/>
                  </a:tcPr>
                </a:tc>
                <a:tc>
                  <a:txBody>
                    <a:bodyPr/>
                    <a:lstStyle/>
                    <a:p>
                      <a:pPr>
                        <a:defRPr sz="1000">
                          <a:solidFill>
                            <a:srgbClr val="595959"/>
                          </a:solidFill>
                          <a:latin typeface="Trebuchet MS"/>
                          <a:ea typeface="Trebuchet MS"/>
                          <a:cs typeface="Trebuchet MS"/>
                          <a:sym typeface="Trebuchet MS"/>
                        </a:defRPr>
                      </a:pPr>
                      <a:endParaRPr/>
                    </a:p>
                  </a:txBody>
                  <a:tcPr marL="0" marR="0" marT="0" marB="0" anchor="ctr" horzOverflow="overflow">
                    <a:lnL w="12700">
                      <a:solidFill>
                        <a:srgbClr val="BFBFBF"/>
                      </a:solidFill>
                    </a:lnL>
                    <a:lnR w="12700">
                      <a:solidFill>
                        <a:srgbClr val="BFBFBF"/>
                      </a:solidFill>
                    </a:lnR>
                    <a:lnT w="12700">
                      <a:solidFill>
                        <a:srgbClr val="BFBFBF"/>
                      </a:solidFill>
                    </a:lnT>
                    <a:lnB w="12700">
                      <a:solidFill>
                        <a:srgbClr val="BFBFBF"/>
                      </a:solidFill>
                    </a:lnB>
                    <a:noFill/>
                  </a:tcPr>
                </a:tc>
                <a:tc>
                  <a:txBody>
                    <a:bodyPr/>
                    <a:lstStyle/>
                    <a:p>
                      <a:pPr>
                        <a:defRPr sz="1800"/>
                      </a:pPr>
                      <a:r>
                        <a:rPr sz="1000">
                          <a:solidFill>
                            <a:srgbClr val="595959"/>
                          </a:solidFill>
                          <a:latin typeface="Trebuchet MS"/>
                          <a:ea typeface="Trebuchet MS"/>
                          <a:cs typeface="Trebuchet MS"/>
                          <a:sym typeface="Trebuchet MS"/>
                        </a:rPr>
                        <a:t>&gt;0.1%</a:t>
                      </a:r>
                    </a:p>
                  </a:txBody>
                  <a:tcPr marL="0" marR="0" marT="0" marB="0" anchor="ctr" horzOverflow="overflow">
                    <a:lnL w="12700">
                      <a:solidFill>
                        <a:srgbClr val="BFBFBF"/>
                      </a:solidFill>
                    </a:lnL>
                    <a:lnR w="12700">
                      <a:solidFill>
                        <a:srgbClr val="BFBFBF"/>
                      </a:solidFill>
                    </a:lnR>
                    <a:lnT w="12700">
                      <a:solidFill>
                        <a:srgbClr val="BFBFBF"/>
                      </a:solidFill>
                    </a:lnT>
                    <a:lnB w="12700">
                      <a:solidFill>
                        <a:srgbClr val="BFBFBF"/>
                      </a:solidFill>
                    </a:lnB>
                    <a:noFill/>
                  </a:tcPr>
                </a:tc>
                <a:tc>
                  <a:txBody>
                    <a:bodyPr/>
                    <a:lstStyle/>
                    <a:p>
                      <a:pPr>
                        <a:defRPr sz="1800"/>
                      </a:pPr>
                      <a:r>
                        <a:rPr sz="1000">
                          <a:solidFill>
                            <a:srgbClr val="595959"/>
                          </a:solidFill>
                          <a:latin typeface="Trebuchet MS"/>
                          <a:ea typeface="Trebuchet MS"/>
                          <a:cs typeface="Trebuchet MS"/>
                          <a:sym typeface="Trebuchet MS"/>
                        </a:rPr>
                        <a:t>2</a:t>
                      </a:r>
                    </a:p>
                  </a:txBody>
                  <a:tcPr marL="0" marR="0" marT="0" marB="0" anchor="ctr" horzOverflow="overflow">
                    <a:lnL w="12700">
                      <a:solidFill>
                        <a:srgbClr val="BFBFBF"/>
                      </a:solidFill>
                    </a:lnL>
                    <a:lnR w="12700">
                      <a:solidFill>
                        <a:srgbClr val="BFBFBF"/>
                      </a:solidFill>
                    </a:lnR>
                    <a:lnT w="12700">
                      <a:solidFill>
                        <a:srgbClr val="BFBFBF"/>
                      </a:solidFill>
                    </a:lnT>
                    <a:lnB w="12700">
                      <a:solidFill>
                        <a:srgbClr val="BFBFBF"/>
                      </a:solidFill>
                    </a:lnB>
                    <a:noFill/>
                  </a:tcPr>
                </a:tc>
                <a:tc>
                  <a:txBody>
                    <a:bodyPr/>
                    <a:lstStyle/>
                    <a:p>
                      <a:pPr>
                        <a:defRPr sz="1800"/>
                      </a:pPr>
                      <a:r>
                        <a:rPr sz="1000" dirty="0">
                          <a:solidFill>
                            <a:srgbClr val="595959"/>
                          </a:solidFill>
                          <a:latin typeface="Trebuchet MS"/>
                          <a:ea typeface="Trebuchet MS"/>
                          <a:cs typeface="Trebuchet MS"/>
                          <a:sym typeface="Trebuchet MS"/>
                        </a:rPr>
                        <a:t>0.25</a:t>
                      </a:r>
                    </a:p>
                  </a:txBody>
                  <a:tcPr marL="0" marR="0" marT="0" marB="0" anchor="ctr" horzOverflow="overflow">
                    <a:lnL w="12700">
                      <a:solidFill>
                        <a:srgbClr val="BFBFBF"/>
                      </a:solidFill>
                    </a:lnL>
                    <a:lnT w="12700">
                      <a:solidFill>
                        <a:srgbClr val="BFBFBF"/>
                      </a:solidFill>
                    </a:lnT>
                    <a:lnB w="12700">
                      <a:solidFill>
                        <a:srgbClr val="BFBFBF"/>
                      </a:solidFill>
                    </a:lnB>
                    <a:noFill/>
                  </a:tcPr>
                </a:tc>
                <a:extLst>
                  <a:ext uri="{0D108BD9-81ED-4DB2-BD59-A6C34878D82A}">
                    <a16:rowId xmlns:a16="http://schemas.microsoft.com/office/drawing/2014/main" val="10009"/>
                  </a:ext>
                </a:extLst>
              </a:tr>
            </a:tbl>
          </a:graphicData>
        </a:graphic>
      </p:graphicFrame>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 name="Footer Placeholder 4"/>
          <p:cNvSpPr txBox="1"/>
          <p:nvPr/>
        </p:nvSpPr>
        <p:spPr>
          <a:xfrm>
            <a:off x="4330598" y="8968339"/>
            <a:ext cx="4642168" cy="295149"/>
          </a:xfrm>
          <a:prstGeom prst="rect">
            <a:avLst/>
          </a:prstGeom>
          <a:ln w="12700">
            <a:miter lim="400000"/>
          </a:ln>
          <a:extLst>
            <a:ext uri="{C572A759-6A51-4108-AA02-DFA0A04FC94B}">
              <ma14:wrappingTextBoxFlag xmlns:ma14="http://schemas.microsoft.com/office/mac/drawingml/2011/main" xmlns="" val="1"/>
            </a:ext>
          </a:extLst>
        </p:spPr>
        <p:txBody>
          <a:bodyPr lIns="65023" tIns="65023" rIns="65023" bIns="65023" anchor="ctr">
            <a:spAutoFit/>
          </a:bodyPr>
          <a:lstStyle>
            <a:lvl1pPr algn="ctr">
              <a:defRPr sz="1100">
                <a:solidFill>
                  <a:srgbClr val="636463"/>
                </a:solidFill>
                <a:latin typeface="Verdana"/>
                <a:ea typeface="Verdana"/>
                <a:cs typeface="Verdana"/>
                <a:sym typeface="Verdana"/>
              </a:defRPr>
            </a:lvl1pPr>
          </a:lstStyle>
          <a:p>
            <a:r>
              <a:t>Copyright © 2018 Argus Media group. All rights reserved.</a:t>
            </a:r>
          </a:p>
        </p:txBody>
      </p:sp>
      <p:sp>
        <p:nvSpPr>
          <p:cNvPr id="235" name="Title 2"/>
          <p:cNvSpPr txBox="1">
            <a:spLocks noGrp="1"/>
          </p:cNvSpPr>
          <p:nvPr>
            <p:ph type="title"/>
          </p:nvPr>
        </p:nvSpPr>
        <p:spPr>
          <a:xfrm>
            <a:off x="866986" y="433493"/>
            <a:ext cx="11379201" cy="866987"/>
          </a:xfrm>
          <a:prstGeom prst="rect">
            <a:avLst/>
          </a:prstGeom>
        </p:spPr>
        <p:txBody>
          <a:bodyPr/>
          <a:lstStyle/>
          <a:p>
            <a:r>
              <a:t>Methodology in brief: How are ViM determined?</a:t>
            </a:r>
          </a:p>
        </p:txBody>
      </p:sp>
      <p:sp>
        <p:nvSpPr>
          <p:cNvPr id="236" name="Content Placeholder 1"/>
          <p:cNvSpPr txBox="1">
            <a:spLocks noGrp="1"/>
          </p:cNvSpPr>
          <p:nvPr>
            <p:ph type="body" sz="half" idx="1"/>
          </p:nvPr>
        </p:nvSpPr>
        <p:spPr>
          <a:xfrm>
            <a:off x="866986" y="1625601"/>
            <a:ext cx="5527041" cy="6068908"/>
          </a:xfrm>
          <a:prstGeom prst="rect">
            <a:avLst/>
          </a:prstGeom>
        </p:spPr>
        <p:txBody>
          <a:bodyPr/>
          <a:lstStyle/>
          <a:p>
            <a:pPr>
              <a:defRPr sz="2000"/>
            </a:pPr>
            <a:r>
              <a:t>At the end of each week Argus conducts: </a:t>
            </a:r>
          </a:p>
          <a:p>
            <a:pPr marL="598487" lvl="1" indent="-228600">
              <a:buFont typeface="Trebuchet MS"/>
              <a:defRPr sz="2000"/>
            </a:pPr>
            <a:r>
              <a:t>An analysis of received transaction data</a:t>
            </a:r>
          </a:p>
          <a:p>
            <a:pPr marL="598487" lvl="1" indent="-228600">
              <a:buFont typeface="Trebuchet MS"/>
              <a:defRPr sz="2000"/>
            </a:pPr>
            <a:r>
              <a:t>A market survey of brand relativities </a:t>
            </a:r>
          </a:p>
          <a:p>
            <a:pPr>
              <a:defRPr sz="2000"/>
            </a:pPr>
            <a:r>
              <a:t>The impact of each variable (Fe, SiO2, Al2O3 and P) on price are analyzed in isolation.</a:t>
            </a:r>
          </a:p>
          <a:p>
            <a:pPr>
              <a:defRPr sz="2000"/>
            </a:pPr>
            <a:r>
              <a:t>These are adjusted to create line of best fit (LOBF) between ViM and relativities between mainstream medium brands (based on typical spec). </a:t>
            </a:r>
          </a:p>
        </p:txBody>
      </p:sp>
      <p:sp>
        <p:nvSpPr>
          <p:cNvPr id="237" name="Content Placeholder 3"/>
          <p:cNvSpPr txBox="1"/>
          <p:nvPr/>
        </p:nvSpPr>
        <p:spPr>
          <a:xfrm>
            <a:off x="6766569" y="1702047"/>
            <a:ext cx="5527041" cy="3339796"/>
          </a:xfrm>
          <a:prstGeom prst="rect">
            <a:avLst/>
          </a:prstGeom>
          <a:ln w="12700">
            <a:miter lim="400000"/>
          </a:ln>
          <a:extLst>
            <a:ext uri="{C572A759-6A51-4108-AA02-DFA0A04FC94B}">
              <ma14:wrappingTextBoxFlag xmlns:ma14="http://schemas.microsoft.com/office/mac/drawingml/2011/main" xmlns="" val="1"/>
            </a:ext>
          </a:extLst>
        </p:spPr>
        <p:txBody>
          <a:bodyPr lIns="65023" tIns="65023" rIns="65023" bIns="65023">
            <a:normAutofit/>
          </a:bodyPr>
          <a:lstStyle/>
          <a:p>
            <a:pPr marL="480059" indent="-480059">
              <a:spcBef>
                <a:spcPts val="600"/>
              </a:spcBef>
              <a:buClr>
                <a:srgbClr val="5893C1"/>
              </a:buClr>
              <a:buSzPct val="100000"/>
              <a:buFont typeface="Arial"/>
              <a:buChar char="•"/>
              <a:defRPr sz="2000">
                <a:latin typeface="Verdana"/>
                <a:ea typeface="Verdana"/>
                <a:cs typeface="Verdana"/>
                <a:sym typeface="Verdana"/>
              </a:defRPr>
            </a:pPr>
            <a:r>
              <a:t>IM variables are then ‘sanity checked’ by: </a:t>
            </a:r>
          </a:p>
          <a:p>
            <a:pPr marL="598487" lvl="1" indent="-228600">
              <a:spcBef>
                <a:spcPts val="600"/>
              </a:spcBef>
              <a:buClr>
                <a:srgbClr val="5893C1"/>
              </a:buClr>
              <a:buSzPct val="100000"/>
              <a:buFont typeface="Trebuchet MS"/>
              <a:buChar char="◦"/>
              <a:defRPr sz="2000">
                <a:latin typeface="Verdana"/>
                <a:ea typeface="Verdana"/>
                <a:cs typeface="Verdana"/>
                <a:sym typeface="Verdana"/>
              </a:defRPr>
            </a:pPr>
            <a:r>
              <a:t>Comparing VIM-derived iron ore brand relativities vs result of Market Survey of brand relativities </a:t>
            </a:r>
          </a:p>
          <a:p>
            <a:pPr marL="598487" lvl="1" indent="-228600">
              <a:spcBef>
                <a:spcPts val="600"/>
              </a:spcBef>
              <a:buClr>
                <a:srgbClr val="5893C1"/>
              </a:buClr>
              <a:buSzPct val="100000"/>
              <a:buFont typeface="Trebuchet MS"/>
              <a:buChar char="◦"/>
              <a:defRPr sz="2000">
                <a:latin typeface="Verdana"/>
                <a:ea typeface="Verdana"/>
                <a:cs typeface="Verdana"/>
                <a:sym typeface="Verdana"/>
              </a:defRPr>
            </a:pPr>
            <a:r>
              <a:t>Comparing results of Market Discussions of VIM values vs LOBF-data derived VIM values.</a:t>
            </a:r>
          </a:p>
        </p:txBody>
      </p:sp>
      <p:grpSp>
        <p:nvGrpSpPr>
          <p:cNvPr id="240" name="Group"/>
          <p:cNvGrpSpPr/>
          <p:nvPr/>
        </p:nvGrpSpPr>
        <p:grpSpPr>
          <a:xfrm>
            <a:off x="7139595" y="5181507"/>
            <a:ext cx="5202687" cy="2406073"/>
            <a:chOff x="0" y="0"/>
            <a:chExt cx="5202685" cy="2406072"/>
          </a:xfrm>
        </p:grpSpPr>
        <p:pic>
          <p:nvPicPr>
            <p:cNvPr id="238" name="Picture 6" descr="Picture 6"/>
            <p:cNvPicPr>
              <a:picLocks noChangeAspect="1"/>
            </p:cNvPicPr>
            <p:nvPr/>
          </p:nvPicPr>
          <p:blipFill>
            <a:blip r:embed="rId2">
              <a:extLst/>
            </a:blip>
            <a:srcRect t="393" b="19949"/>
            <a:stretch>
              <a:fillRect/>
            </a:stretch>
          </p:blipFill>
          <p:spPr>
            <a:xfrm>
              <a:off x="0" y="0"/>
              <a:ext cx="5202686" cy="2406073"/>
            </a:xfrm>
            <a:prstGeom prst="rect">
              <a:avLst/>
            </a:prstGeom>
            <a:ln w="12700" cap="flat">
              <a:noFill/>
              <a:miter lim="400000"/>
            </a:ln>
            <a:effectLst/>
          </p:spPr>
        </p:pic>
        <p:sp>
          <p:nvSpPr>
            <p:cNvPr id="239" name="Rectangle 8"/>
            <p:cNvSpPr/>
            <p:nvPr/>
          </p:nvSpPr>
          <p:spPr>
            <a:xfrm>
              <a:off x="1164229" y="853767"/>
              <a:ext cx="2095613" cy="1397076"/>
            </a:xfrm>
            <a:prstGeom prst="rect">
              <a:avLst/>
            </a:prstGeom>
            <a:blipFill rotWithShape="1">
              <a:blip r:embed="rId3"/>
              <a:srcRect/>
              <a:tile tx="0" ty="0" sx="100000" sy="100000" flip="none" algn="tl"/>
            </a:blipFill>
            <a:ln w="12700" cap="flat">
              <a:noFill/>
              <a:miter lim="400000"/>
            </a:ln>
            <a:effectLst/>
          </p:spPr>
          <p:txBody>
            <a:bodyPr wrap="square" lIns="45719" tIns="45719" rIns="45719" bIns="45719" numCol="1" anchor="ctr">
              <a:noAutofit/>
            </a:bodyPr>
            <a:lstStyle/>
            <a:p>
              <a:pPr algn="ctr" defTabSz="914400">
                <a:defRPr sz="1800">
                  <a:solidFill>
                    <a:srgbClr val="FFFFFF"/>
                  </a:solidFill>
                </a:defRPr>
              </a:pPr>
              <a:endParaRPr/>
            </a:p>
          </p:txBody>
        </p:sp>
      </p:gr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 name="Footer Placeholder 4"/>
          <p:cNvSpPr txBox="1"/>
          <p:nvPr/>
        </p:nvSpPr>
        <p:spPr>
          <a:xfrm>
            <a:off x="4330598" y="8968339"/>
            <a:ext cx="4642168" cy="295149"/>
          </a:xfrm>
          <a:prstGeom prst="rect">
            <a:avLst/>
          </a:prstGeom>
          <a:ln w="12700">
            <a:miter lim="400000"/>
          </a:ln>
          <a:extLst>
            <a:ext uri="{C572A759-6A51-4108-AA02-DFA0A04FC94B}">
              <ma14:wrappingTextBoxFlag xmlns:ma14="http://schemas.microsoft.com/office/mac/drawingml/2011/main" xmlns="" val="1"/>
            </a:ext>
          </a:extLst>
        </p:spPr>
        <p:txBody>
          <a:bodyPr lIns="65023" tIns="65023" rIns="65023" bIns="65023" anchor="ctr">
            <a:spAutoFit/>
          </a:bodyPr>
          <a:lstStyle>
            <a:lvl1pPr algn="ctr">
              <a:defRPr sz="1100">
                <a:solidFill>
                  <a:srgbClr val="636463"/>
                </a:solidFill>
                <a:latin typeface="Verdana"/>
                <a:ea typeface="Verdana"/>
                <a:cs typeface="Verdana"/>
                <a:sym typeface="Verdana"/>
              </a:defRPr>
            </a:lvl1pPr>
          </a:lstStyle>
          <a:p>
            <a:r>
              <a:t>Copyright © 2018 Argus Media group. All rights reserved.</a:t>
            </a:r>
          </a:p>
        </p:txBody>
      </p:sp>
      <p:sp>
        <p:nvSpPr>
          <p:cNvPr id="243" name="Content Placeholder 1"/>
          <p:cNvSpPr txBox="1">
            <a:spLocks noGrp="1"/>
          </p:cNvSpPr>
          <p:nvPr>
            <p:ph type="body" sz="half" idx="1"/>
          </p:nvPr>
        </p:nvSpPr>
        <p:spPr>
          <a:xfrm>
            <a:off x="866986" y="1625601"/>
            <a:ext cx="5662167" cy="6751930"/>
          </a:xfrm>
          <a:prstGeom prst="rect">
            <a:avLst/>
          </a:prstGeom>
        </p:spPr>
        <p:txBody>
          <a:bodyPr/>
          <a:lstStyle/>
          <a:p>
            <a:pPr marL="457200" indent="-457200">
              <a:lnSpc>
                <a:spcPct val="90000"/>
              </a:lnSpc>
              <a:defRPr sz="2000"/>
            </a:pPr>
            <a:r>
              <a:t>Floating price transactions are normalized against the iron ore futures forward curve.</a:t>
            </a:r>
          </a:p>
          <a:p>
            <a:pPr marL="457200" indent="-457200">
              <a:lnSpc>
                <a:spcPct val="90000"/>
              </a:lnSpc>
              <a:defRPr sz="2000"/>
            </a:pPr>
            <a:r>
              <a:t>This is only done for the 62pc index (where there is a liquid curve).</a:t>
            </a:r>
          </a:p>
          <a:p>
            <a:pPr marL="457200" indent="-457200">
              <a:lnSpc>
                <a:spcPct val="90000"/>
              </a:lnSpc>
              <a:defRPr sz="2000"/>
            </a:pPr>
            <a:r>
              <a:t>Where the floating price structure is 62pc Index Month Average + premium, the forward price for the index month serves as a proxy. </a:t>
            </a:r>
          </a:p>
          <a:p>
            <a:pPr marL="457200" indent="-457200">
              <a:lnSpc>
                <a:spcPct val="90000"/>
              </a:lnSpc>
              <a:defRPr sz="2000"/>
            </a:pPr>
            <a:r>
              <a:t>E.g. PB Fines trades at April P62 +1.7. The April swap is at $77.3. Fixed price assumed at $79/dmt.</a:t>
            </a:r>
          </a:p>
        </p:txBody>
      </p:sp>
      <p:sp>
        <p:nvSpPr>
          <p:cNvPr id="244" name="Title 2"/>
          <p:cNvSpPr txBox="1">
            <a:spLocks noGrp="1"/>
          </p:cNvSpPr>
          <p:nvPr>
            <p:ph type="title"/>
          </p:nvPr>
        </p:nvSpPr>
        <p:spPr>
          <a:xfrm>
            <a:off x="866986" y="433493"/>
            <a:ext cx="11379201" cy="866987"/>
          </a:xfrm>
          <a:prstGeom prst="rect">
            <a:avLst/>
          </a:prstGeom>
        </p:spPr>
        <p:txBody>
          <a:bodyPr/>
          <a:lstStyle/>
          <a:p>
            <a:r>
              <a:t>Methodology in brief: Floating price normalization </a:t>
            </a:r>
          </a:p>
        </p:txBody>
      </p:sp>
      <p:graphicFrame>
        <p:nvGraphicFramePr>
          <p:cNvPr id="245" name="Chart 8"/>
          <p:cNvGraphicFramePr/>
          <p:nvPr/>
        </p:nvGraphicFramePr>
        <p:xfrm>
          <a:off x="7440251" y="5995535"/>
          <a:ext cx="4239597" cy="2267578"/>
        </p:xfrm>
        <a:graphic>
          <a:graphicData uri="http://schemas.openxmlformats.org/drawingml/2006/chart">
            <c:chart xmlns:c="http://schemas.openxmlformats.org/drawingml/2006/chart" xmlns:r="http://schemas.openxmlformats.org/officeDocument/2006/relationships" r:id="rId2"/>
          </a:graphicData>
        </a:graphic>
      </p:graphicFrame>
      <p:sp>
        <p:nvSpPr>
          <p:cNvPr id="246" name="Oval 6"/>
          <p:cNvSpPr/>
          <p:nvPr/>
        </p:nvSpPr>
        <p:spPr>
          <a:xfrm>
            <a:off x="9739570" y="6134596"/>
            <a:ext cx="202849" cy="216815"/>
          </a:xfrm>
          <a:prstGeom prst="ellipse">
            <a:avLst/>
          </a:prstGeom>
          <a:solidFill>
            <a:srgbClr val="6CADDF"/>
          </a:solidFill>
          <a:ln w="25400">
            <a:solidFill>
              <a:srgbClr val="6CADDF"/>
            </a:solidFill>
          </a:ln>
        </p:spPr>
        <p:txBody>
          <a:bodyPr lIns="45719" rIns="45719" anchor="ctr"/>
          <a:lstStyle/>
          <a:p>
            <a:pPr algn="ctr" defTabSz="914400">
              <a:defRPr sz="1800">
                <a:solidFill>
                  <a:srgbClr val="FFFFFF"/>
                </a:solidFill>
              </a:defRPr>
            </a:pPr>
            <a:endParaRPr/>
          </a:p>
        </p:txBody>
      </p:sp>
      <p:sp>
        <p:nvSpPr>
          <p:cNvPr id="247" name="Straight Arrow Connector 10"/>
          <p:cNvSpPr/>
          <p:nvPr/>
        </p:nvSpPr>
        <p:spPr>
          <a:xfrm flipV="1">
            <a:off x="9840993" y="6440308"/>
            <a:ext cx="1" cy="215236"/>
          </a:xfrm>
          <a:prstGeom prst="line">
            <a:avLst/>
          </a:prstGeom>
          <a:ln w="12700">
            <a:solidFill>
              <a:srgbClr val="14151F"/>
            </a:solidFill>
            <a:tailEnd type="arrow"/>
          </a:ln>
        </p:spPr>
        <p:txBody>
          <a:bodyPr lIns="45719" rIns="45719"/>
          <a:lstStyle/>
          <a:p>
            <a:pPr defTabSz="914400">
              <a:defRPr sz="1800"/>
            </a:pPr>
            <a:endParaRPr/>
          </a:p>
        </p:txBody>
      </p:sp>
      <p:graphicFrame>
        <p:nvGraphicFramePr>
          <p:cNvPr id="248" name="Content Placeholder 5"/>
          <p:cNvGraphicFramePr/>
          <p:nvPr/>
        </p:nvGraphicFramePr>
        <p:xfrm>
          <a:off x="7665169" y="1737401"/>
          <a:ext cx="4660904" cy="3419813"/>
        </p:xfrm>
        <a:graphic>
          <a:graphicData uri="http://schemas.openxmlformats.org/drawingml/2006/table">
            <a:tbl>
              <a:tblPr>
                <a:tableStyleId>{4C3C2611-4C71-4FC5-86AE-919BDF0F9419}</a:tableStyleId>
              </a:tblPr>
              <a:tblGrid>
                <a:gridCol w="1003304">
                  <a:extLst>
                    <a:ext uri="{9D8B030D-6E8A-4147-A177-3AD203B41FA5}">
                      <a16:colId xmlns:a16="http://schemas.microsoft.com/office/drawing/2014/main" val="20000"/>
                    </a:ext>
                  </a:extLst>
                </a:gridCol>
                <a:gridCol w="914400">
                  <a:extLst>
                    <a:ext uri="{9D8B030D-6E8A-4147-A177-3AD203B41FA5}">
                      <a16:colId xmlns:a16="http://schemas.microsoft.com/office/drawing/2014/main" val="20001"/>
                    </a:ext>
                  </a:extLst>
                </a:gridCol>
                <a:gridCol w="914400">
                  <a:extLst>
                    <a:ext uri="{9D8B030D-6E8A-4147-A177-3AD203B41FA5}">
                      <a16:colId xmlns:a16="http://schemas.microsoft.com/office/drawing/2014/main" val="20002"/>
                    </a:ext>
                  </a:extLst>
                </a:gridCol>
                <a:gridCol w="914400">
                  <a:extLst>
                    <a:ext uri="{9D8B030D-6E8A-4147-A177-3AD203B41FA5}">
                      <a16:colId xmlns:a16="http://schemas.microsoft.com/office/drawing/2014/main" val="20003"/>
                    </a:ext>
                  </a:extLst>
                </a:gridCol>
                <a:gridCol w="914400">
                  <a:extLst>
                    <a:ext uri="{9D8B030D-6E8A-4147-A177-3AD203B41FA5}">
                      <a16:colId xmlns:a16="http://schemas.microsoft.com/office/drawing/2014/main" val="20004"/>
                    </a:ext>
                  </a:extLst>
                </a:gridCol>
              </a:tblGrid>
              <a:tr h="478493">
                <a:tc gridSpan="5">
                  <a:txBody>
                    <a:bodyPr/>
                    <a:lstStyle/>
                    <a:p>
                      <a:pPr algn="l">
                        <a:defRPr sz="1800"/>
                      </a:pPr>
                      <a:r>
                        <a:rPr sz="1200" b="1">
                          <a:latin typeface="Trebuchet MS"/>
                          <a:ea typeface="Trebuchet MS"/>
                          <a:cs typeface="Trebuchet MS"/>
                          <a:sym typeface="Trebuchet MS"/>
                        </a:rPr>
                        <a:t>Value-in-Market (ViM) quality adjustments (9 Feb)                  $/t</a:t>
                      </a:r>
                    </a:p>
                  </a:txBody>
                  <a:tcPr marL="0" marR="0" marT="0" marB="0" anchor="ctr" horzOverflow="overflow">
                    <a:lnB w="12700">
                      <a:miter lim="400000"/>
                    </a:lnB>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320040">
                <a:tc>
                  <a:txBody>
                    <a:bodyPr/>
                    <a:lstStyle/>
                    <a:p>
                      <a:pPr algn="l">
                        <a:defRPr sz="1800"/>
                      </a:pPr>
                      <a:r>
                        <a:rPr sz="1000" b="1">
                          <a:latin typeface="Trebuchet MS"/>
                          <a:ea typeface="Trebuchet MS"/>
                          <a:cs typeface="Trebuchet MS"/>
                          <a:sym typeface="Trebuchet MS"/>
                        </a:rPr>
                        <a:t>Adjustment</a:t>
                      </a:r>
                    </a:p>
                  </a:txBody>
                  <a:tcPr marL="0" marR="0" marT="0" marB="0" anchor="ctr" horzOverflow="overflow">
                    <a:lnL w="12700">
                      <a:miter lim="400000"/>
                    </a:lnL>
                    <a:lnR w="12700">
                      <a:solidFill>
                        <a:srgbClr val="BFBFBF"/>
                      </a:solidFill>
                    </a:lnR>
                    <a:lnT w="12700">
                      <a:miter lim="400000"/>
                    </a:lnT>
                    <a:lnB w="12700">
                      <a:solidFill>
                        <a:srgbClr val="BFBFBF"/>
                      </a:solidFill>
                    </a:lnB>
                    <a:noFill/>
                  </a:tcPr>
                </a:tc>
                <a:tc>
                  <a:txBody>
                    <a:bodyPr/>
                    <a:lstStyle/>
                    <a:p>
                      <a:pPr>
                        <a:defRPr sz="1800"/>
                      </a:pPr>
                      <a:r>
                        <a:rPr sz="1000" b="1">
                          <a:latin typeface="Trebuchet MS"/>
                          <a:ea typeface="Trebuchet MS"/>
                          <a:cs typeface="Trebuchet MS"/>
                          <a:sym typeface="Trebuchet MS"/>
                        </a:rPr>
                        <a:t>Change</a:t>
                      </a:r>
                    </a:p>
                  </a:txBody>
                  <a:tcPr marL="0" marR="0" marT="0" marB="0" anchor="ctr" horzOverflow="overflow">
                    <a:lnL w="12700">
                      <a:solidFill>
                        <a:srgbClr val="BFBFBF"/>
                      </a:solidFill>
                    </a:lnL>
                    <a:lnR w="12700">
                      <a:solidFill>
                        <a:srgbClr val="BFBFBF"/>
                      </a:solidFill>
                    </a:lnR>
                    <a:lnT w="12700">
                      <a:miter lim="400000"/>
                    </a:lnT>
                    <a:lnB w="12700">
                      <a:solidFill>
                        <a:srgbClr val="BFBFBF"/>
                      </a:solidFill>
                    </a:lnB>
                    <a:noFill/>
                  </a:tcPr>
                </a:tc>
                <a:tc>
                  <a:txBody>
                    <a:bodyPr/>
                    <a:lstStyle/>
                    <a:p>
                      <a:pPr>
                        <a:defRPr sz="1800"/>
                      </a:pPr>
                      <a:r>
                        <a:rPr sz="1000" b="1">
                          <a:latin typeface="Trebuchet MS"/>
                          <a:ea typeface="Trebuchet MS"/>
                          <a:cs typeface="Trebuchet MS"/>
                          <a:sym typeface="Trebuchet MS"/>
                        </a:rPr>
                        <a:t>Range</a:t>
                      </a:r>
                    </a:p>
                  </a:txBody>
                  <a:tcPr marL="0" marR="0" marT="0" marB="0" anchor="ctr" horzOverflow="overflow">
                    <a:lnL w="12700">
                      <a:solidFill>
                        <a:srgbClr val="BFBFBF"/>
                      </a:solidFill>
                    </a:lnL>
                    <a:lnR w="12700">
                      <a:solidFill>
                        <a:srgbClr val="BFBFBF"/>
                      </a:solidFill>
                    </a:lnR>
                    <a:lnT w="12700">
                      <a:miter lim="400000"/>
                    </a:lnT>
                    <a:lnB w="12700">
                      <a:solidFill>
                        <a:srgbClr val="BFBFBF"/>
                      </a:solidFill>
                    </a:lnB>
                    <a:noFill/>
                  </a:tcPr>
                </a:tc>
                <a:tc>
                  <a:txBody>
                    <a:bodyPr/>
                    <a:lstStyle/>
                    <a:p>
                      <a:pPr>
                        <a:defRPr sz="1000" b="1">
                          <a:latin typeface="Trebuchet MS"/>
                          <a:ea typeface="Trebuchet MS"/>
                          <a:cs typeface="Trebuchet MS"/>
                          <a:sym typeface="Trebuchet MS"/>
                        </a:defRPr>
                      </a:pPr>
                      <a:endParaRPr/>
                    </a:p>
                  </a:txBody>
                  <a:tcPr marL="0" marR="0" marT="0" marB="0" anchor="ctr" horzOverflow="overflow">
                    <a:lnL w="12700">
                      <a:solidFill>
                        <a:srgbClr val="BFBFBF"/>
                      </a:solidFill>
                    </a:lnL>
                    <a:lnR w="12700">
                      <a:solidFill>
                        <a:srgbClr val="BFBFBF"/>
                      </a:solidFill>
                    </a:lnR>
                    <a:lnT w="12700">
                      <a:miter lim="400000"/>
                    </a:lnT>
                    <a:lnB w="12700">
                      <a:solidFill>
                        <a:srgbClr val="BFBFBF"/>
                      </a:solidFill>
                    </a:lnB>
                    <a:noFill/>
                  </a:tcPr>
                </a:tc>
                <a:tc>
                  <a:txBody>
                    <a:bodyPr/>
                    <a:lstStyle/>
                    <a:p>
                      <a:pPr defTabSz="457200">
                        <a:lnSpc>
                          <a:spcPts val="3000"/>
                        </a:lnSpc>
                        <a:defRPr sz="1800"/>
                      </a:pPr>
                      <a:r>
                        <a:rPr sz="1000">
                          <a:solidFill>
                            <a:srgbClr val="222222"/>
                          </a:solidFill>
                          <a:latin typeface="Verdana"/>
                          <a:ea typeface="Verdana"/>
                          <a:cs typeface="Verdana"/>
                          <a:sym typeface="Verdana"/>
                        </a:rPr>
                        <a:t>±</a:t>
                      </a:r>
                    </a:p>
                  </a:txBody>
                  <a:tcPr marL="0" marR="0" marT="0" marB="0" anchor="ctr" horzOverflow="overflow">
                    <a:lnL w="12700">
                      <a:solidFill>
                        <a:srgbClr val="BFBFBF"/>
                      </a:solidFill>
                    </a:lnL>
                    <a:lnR w="12700">
                      <a:miter lim="400000"/>
                    </a:lnR>
                    <a:lnT w="12700">
                      <a:miter lim="400000"/>
                    </a:lnT>
                    <a:lnB w="12700">
                      <a:solidFill>
                        <a:srgbClr val="BFBFBF"/>
                      </a:solidFill>
                    </a:lnB>
                    <a:noFill/>
                  </a:tcPr>
                </a:tc>
                <a:extLst>
                  <a:ext uri="{0D108BD9-81ED-4DB2-BD59-A6C34878D82A}">
                    <a16:rowId xmlns:a16="http://schemas.microsoft.com/office/drawing/2014/main" val="10001"/>
                  </a:ext>
                </a:extLst>
              </a:tr>
              <a:tr h="320040">
                <a:tc>
                  <a:txBody>
                    <a:bodyPr/>
                    <a:lstStyle/>
                    <a:p>
                      <a:pPr algn="l">
                        <a:defRPr sz="1800"/>
                      </a:pPr>
                      <a:r>
                        <a:rPr sz="1000">
                          <a:solidFill>
                            <a:srgbClr val="595959"/>
                          </a:solidFill>
                          <a:latin typeface="Trebuchet MS"/>
                          <a:ea typeface="Trebuchet MS"/>
                          <a:cs typeface="Trebuchet MS"/>
                          <a:sym typeface="Trebuchet MS"/>
                        </a:rPr>
                        <a:t>Iron</a:t>
                      </a:r>
                    </a:p>
                  </a:txBody>
                  <a:tcPr marL="0" marR="0" marT="0" marB="0" anchor="ctr" horzOverflow="overflow">
                    <a:lnR w="12700">
                      <a:solidFill>
                        <a:srgbClr val="BFBFBF"/>
                      </a:solidFill>
                    </a:lnR>
                    <a:lnT w="12700">
                      <a:solidFill>
                        <a:srgbClr val="BFBFBF"/>
                      </a:solidFill>
                    </a:lnT>
                    <a:lnB w="12700">
                      <a:solidFill>
                        <a:srgbClr val="BFBFBF"/>
                      </a:solidFill>
                    </a:lnB>
                    <a:noFill/>
                  </a:tcPr>
                </a:tc>
                <a:tc>
                  <a:txBody>
                    <a:bodyPr/>
                    <a:lstStyle/>
                    <a:p>
                      <a:pPr>
                        <a:defRPr sz="1800"/>
                      </a:pPr>
                      <a:r>
                        <a:rPr sz="1000">
                          <a:solidFill>
                            <a:srgbClr val="595959"/>
                          </a:solidFill>
                          <a:latin typeface="Trebuchet MS"/>
                          <a:ea typeface="Trebuchet MS"/>
                          <a:cs typeface="Trebuchet MS"/>
                          <a:sym typeface="Trebuchet MS"/>
                        </a:rPr>
                        <a:t>Per 1% Fe</a:t>
                      </a:r>
                    </a:p>
                  </a:txBody>
                  <a:tcPr marL="0" marR="0" marT="0" marB="0" anchor="ctr" horzOverflow="overflow">
                    <a:lnL w="12700">
                      <a:solidFill>
                        <a:srgbClr val="BFBFBF"/>
                      </a:solidFill>
                    </a:lnL>
                    <a:lnR w="12700">
                      <a:solidFill>
                        <a:srgbClr val="BFBFBF"/>
                      </a:solidFill>
                    </a:lnR>
                    <a:lnT w="12700">
                      <a:solidFill>
                        <a:srgbClr val="BFBFBF"/>
                      </a:solidFill>
                    </a:lnT>
                    <a:lnB w="12700">
                      <a:solidFill>
                        <a:srgbClr val="BFBFBF"/>
                      </a:solidFill>
                    </a:lnB>
                    <a:noFill/>
                  </a:tcPr>
                </a:tc>
                <a:tc>
                  <a:txBody>
                    <a:bodyPr/>
                    <a:lstStyle/>
                    <a:p>
                      <a:pPr>
                        <a:defRPr sz="1800"/>
                      </a:pPr>
                      <a:r>
                        <a:rPr sz="1000">
                          <a:solidFill>
                            <a:srgbClr val="595959"/>
                          </a:solidFill>
                          <a:latin typeface="Trebuchet MS"/>
                          <a:ea typeface="Trebuchet MS"/>
                          <a:cs typeface="Trebuchet MS"/>
                          <a:sym typeface="Trebuchet MS"/>
                        </a:rPr>
                        <a:t>60%-63%</a:t>
                      </a:r>
                    </a:p>
                  </a:txBody>
                  <a:tcPr marL="0" marR="0" marT="0" marB="0" anchor="ctr" horzOverflow="overflow">
                    <a:lnL w="12700">
                      <a:solidFill>
                        <a:srgbClr val="BFBFBF"/>
                      </a:solidFill>
                    </a:lnL>
                    <a:lnR w="12700">
                      <a:solidFill>
                        <a:srgbClr val="BFBFBF"/>
                      </a:solidFill>
                    </a:lnR>
                    <a:lnT w="12700">
                      <a:solidFill>
                        <a:srgbClr val="BFBFBF"/>
                      </a:solidFill>
                    </a:lnT>
                    <a:lnB w="12700">
                      <a:solidFill>
                        <a:srgbClr val="BFBFBF"/>
                      </a:solidFill>
                    </a:lnB>
                    <a:noFill/>
                  </a:tcPr>
                </a:tc>
                <a:tc>
                  <a:txBody>
                    <a:bodyPr/>
                    <a:lstStyle/>
                    <a:p>
                      <a:pPr>
                        <a:defRPr sz="1800"/>
                      </a:pPr>
                      <a:r>
                        <a:rPr sz="1000">
                          <a:solidFill>
                            <a:srgbClr val="595959"/>
                          </a:solidFill>
                          <a:latin typeface="Trebuchet MS"/>
                          <a:ea typeface="Trebuchet MS"/>
                          <a:cs typeface="Trebuchet MS"/>
                          <a:sym typeface="Trebuchet MS"/>
                        </a:rPr>
                        <a:t>1.20</a:t>
                      </a:r>
                    </a:p>
                  </a:txBody>
                  <a:tcPr marL="0" marR="0" marT="0" marB="0" anchor="ctr" horzOverflow="overflow">
                    <a:lnL w="12700">
                      <a:solidFill>
                        <a:srgbClr val="BFBFBF"/>
                      </a:solidFill>
                    </a:lnL>
                    <a:lnR w="12700">
                      <a:solidFill>
                        <a:srgbClr val="BFBFBF"/>
                      </a:solidFill>
                    </a:lnR>
                    <a:lnT w="12700">
                      <a:solidFill>
                        <a:srgbClr val="BFBFBF"/>
                      </a:solidFill>
                    </a:lnT>
                    <a:lnB w="12700">
                      <a:solidFill>
                        <a:srgbClr val="BFBFBF"/>
                      </a:solidFill>
                    </a:lnB>
                    <a:noFill/>
                  </a:tcPr>
                </a:tc>
                <a:tc>
                  <a:txBody>
                    <a:bodyPr/>
                    <a:lstStyle/>
                    <a:p>
                      <a:pPr>
                        <a:defRPr sz="1800"/>
                      </a:pPr>
                      <a:r>
                        <a:rPr sz="1000">
                          <a:solidFill>
                            <a:srgbClr val="595959"/>
                          </a:solidFill>
                          <a:latin typeface="Trebuchet MS"/>
                          <a:ea typeface="Trebuchet MS"/>
                          <a:cs typeface="Trebuchet MS"/>
                          <a:sym typeface="Trebuchet MS"/>
                        </a:rPr>
                        <a:t>0.5</a:t>
                      </a:r>
                    </a:p>
                  </a:txBody>
                  <a:tcPr marL="0" marR="0" marT="0" marB="0" anchor="ctr" horzOverflow="overflow">
                    <a:lnL w="12700">
                      <a:solidFill>
                        <a:srgbClr val="BFBFBF"/>
                      </a:solidFill>
                    </a:lnL>
                    <a:lnT w="12700">
                      <a:solidFill>
                        <a:srgbClr val="BFBFBF"/>
                      </a:solidFill>
                    </a:lnT>
                    <a:lnB w="12700">
                      <a:solidFill>
                        <a:srgbClr val="BFBFBF"/>
                      </a:solidFill>
                    </a:lnB>
                    <a:noFill/>
                  </a:tcPr>
                </a:tc>
                <a:extLst>
                  <a:ext uri="{0D108BD9-81ED-4DB2-BD59-A6C34878D82A}">
                    <a16:rowId xmlns:a16="http://schemas.microsoft.com/office/drawing/2014/main" val="10002"/>
                  </a:ext>
                </a:extLst>
              </a:tr>
              <a:tr h="320040">
                <a:tc>
                  <a:txBody>
                    <a:bodyPr/>
                    <a:lstStyle/>
                    <a:p>
                      <a:pPr algn="l">
                        <a:defRPr sz="1000">
                          <a:solidFill>
                            <a:srgbClr val="595959"/>
                          </a:solidFill>
                          <a:latin typeface="Trebuchet MS"/>
                          <a:ea typeface="Trebuchet MS"/>
                          <a:cs typeface="Trebuchet MS"/>
                          <a:sym typeface="Trebuchet MS"/>
                        </a:defRPr>
                      </a:pPr>
                      <a:endParaRPr/>
                    </a:p>
                  </a:txBody>
                  <a:tcPr marL="0" marR="0" marT="0" marB="0" anchor="ctr" horzOverflow="overflow">
                    <a:lnR w="12700">
                      <a:solidFill>
                        <a:srgbClr val="BFBFBF"/>
                      </a:solidFill>
                    </a:lnR>
                    <a:lnT w="12700">
                      <a:solidFill>
                        <a:srgbClr val="BFBFBF"/>
                      </a:solidFill>
                    </a:lnT>
                    <a:lnB w="12700">
                      <a:solidFill>
                        <a:srgbClr val="BFBFBF"/>
                      </a:solidFill>
                    </a:lnB>
                    <a:noFill/>
                  </a:tcPr>
                </a:tc>
                <a:tc>
                  <a:txBody>
                    <a:bodyPr/>
                    <a:lstStyle/>
                    <a:p>
                      <a:pPr>
                        <a:defRPr sz="1000">
                          <a:solidFill>
                            <a:srgbClr val="595959"/>
                          </a:solidFill>
                          <a:latin typeface="Trebuchet MS"/>
                          <a:ea typeface="Trebuchet MS"/>
                          <a:cs typeface="Trebuchet MS"/>
                          <a:sym typeface="Trebuchet MS"/>
                        </a:defRPr>
                      </a:pPr>
                      <a:endParaRPr/>
                    </a:p>
                  </a:txBody>
                  <a:tcPr marL="0" marR="0" marT="0" marB="0" anchor="ctr" horzOverflow="overflow">
                    <a:lnL w="12700">
                      <a:solidFill>
                        <a:srgbClr val="BFBFBF"/>
                      </a:solidFill>
                    </a:lnL>
                    <a:lnR w="12700">
                      <a:solidFill>
                        <a:srgbClr val="BFBFBF"/>
                      </a:solidFill>
                    </a:lnR>
                    <a:lnT w="12700">
                      <a:solidFill>
                        <a:srgbClr val="BFBFBF"/>
                      </a:solidFill>
                    </a:lnT>
                    <a:lnB w="12700">
                      <a:solidFill>
                        <a:srgbClr val="BFBFBF"/>
                      </a:solidFill>
                    </a:lnB>
                    <a:noFill/>
                  </a:tcPr>
                </a:tc>
                <a:tc>
                  <a:txBody>
                    <a:bodyPr/>
                    <a:lstStyle/>
                    <a:p>
                      <a:pPr>
                        <a:defRPr sz="1800"/>
                      </a:pPr>
                      <a:r>
                        <a:rPr sz="1000">
                          <a:solidFill>
                            <a:srgbClr val="595959"/>
                          </a:solidFill>
                          <a:latin typeface="Trebuchet MS"/>
                          <a:ea typeface="Trebuchet MS"/>
                          <a:cs typeface="Trebuchet MS"/>
                          <a:sym typeface="Trebuchet MS"/>
                        </a:rPr>
                        <a:t>&lt;4.5%</a:t>
                      </a:r>
                    </a:p>
                  </a:txBody>
                  <a:tcPr marL="0" marR="0" marT="0" marB="0" anchor="ctr" horzOverflow="overflow">
                    <a:lnL w="12700">
                      <a:solidFill>
                        <a:srgbClr val="BFBFBF"/>
                      </a:solidFill>
                    </a:lnL>
                    <a:lnR w="12700">
                      <a:solidFill>
                        <a:srgbClr val="BFBFBF"/>
                      </a:solidFill>
                    </a:lnR>
                    <a:lnT w="12700">
                      <a:solidFill>
                        <a:srgbClr val="BFBFBF"/>
                      </a:solidFill>
                    </a:lnT>
                    <a:lnB w="12700">
                      <a:solidFill>
                        <a:srgbClr val="BFBFBF"/>
                      </a:solidFill>
                    </a:lnB>
                    <a:noFill/>
                  </a:tcPr>
                </a:tc>
                <a:tc>
                  <a:txBody>
                    <a:bodyPr/>
                    <a:lstStyle/>
                    <a:p>
                      <a:pPr>
                        <a:defRPr sz="1800"/>
                      </a:pPr>
                      <a:r>
                        <a:rPr sz="1000">
                          <a:solidFill>
                            <a:srgbClr val="595959"/>
                          </a:solidFill>
                          <a:latin typeface="Trebuchet MS"/>
                          <a:ea typeface="Trebuchet MS"/>
                          <a:cs typeface="Trebuchet MS"/>
                          <a:sym typeface="Trebuchet MS"/>
                        </a:rPr>
                        <a:t>0.20</a:t>
                      </a:r>
                    </a:p>
                  </a:txBody>
                  <a:tcPr marL="0" marR="0" marT="0" marB="0" anchor="ctr" horzOverflow="overflow">
                    <a:lnL w="12700">
                      <a:solidFill>
                        <a:srgbClr val="BFBFBF"/>
                      </a:solidFill>
                    </a:lnL>
                    <a:lnR w="12700">
                      <a:solidFill>
                        <a:srgbClr val="BFBFBF"/>
                      </a:solidFill>
                    </a:lnR>
                    <a:lnT w="12700">
                      <a:solidFill>
                        <a:srgbClr val="BFBFBF"/>
                      </a:solidFill>
                    </a:lnT>
                    <a:lnB w="12700">
                      <a:solidFill>
                        <a:srgbClr val="BFBFBF"/>
                      </a:solidFill>
                    </a:lnB>
                    <a:noFill/>
                  </a:tcPr>
                </a:tc>
                <a:tc>
                  <a:txBody>
                    <a:bodyPr/>
                    <a:lstStyle/>
                    <a:p>
                      <a:pPr>
                        <a:defRPr sz="1800"/>
                      </a:pPr>
                      <a:r>
                        <a:rPr sz="1000">
                          <a:solidFill>
                            <a:srgbClr val="595959"/>
                          </a:solidFill>
                          <a:latin typeface="Trebuchet MS"/>
                          <a:ea typeface="Trebuchet MS"/>
                          <a:cs typeface="Trebuchet MS"/>
                          <a:sym typeface="Trebuchet MS"/>
                        </a:rPr>
                        <a:t>-0.15</a:t>
                      </a:r>
                    </a:p>
                  </a:txBody>
                  <a:tcPr marL="0" marR="0" marT="0" marB="0" anchor="ctr" horzOverflow="overflow">
                    <a:lnL w="12700">
                      <a:solidFill>
                        <a:srgbClr val="BFBFBF"/>
                      </a:solidFill>
                    </a:lnL>
                    <a:lnT w="12700">
                      <a:solidFill>
                        <a:srgbClr val="BFBFBF"/>
                      </a:solidFill>
                    </a:lnT>
                    <a:lnB w="12700">
                      <a:solidFill>
                        <a:srgbClr val="BFBFBF"/>
                      </a:solidFill>
                    </a:lnB>
                    <a:noFill/>
                  </a:tcPr>
                </a:tc>
                <a:extLst>
                  <a:ext uri="{0D108BD9-81ED-4DB2-BD59-A6C34878D82A}">
                    <a16:rowId xmlns:a16="http://schemas.microsoft.com/office/drawing/2014/main" val="10003"/>
                  </a:ext>
                </a:extLst>
              </a:tr>
              <a:tr h="320040">
                <a:tc>
                  <a:txBody>
                    <a:bodyPr/>
                    <a:lstStyle/>
                    <a:p>
                      <a:pPr algn="l">
                        <a:defRPr sz="1800"/>
                      </a:pPr>
                      <a:r>
                        <a:rPr sz="1000">
                          <a:solidFill>
                            <a:srgbClr val="595959"/>
                          </a:solidFill>
                          <a:latin typeface="Trebuchet MS"/>
                          <a:ea typeface="Trebuchet MS"/>
                          <a:cs typeface="Trebuchet MS"/>
                          <a:sym typeface="Trebuchet MS"/>
                        </a:rPr>
                        <a:t>Silica</a:t>
                      </a:r>
                    </a:p>
                  </a:txBody>
                  <a:tcPr marL="0" marR="0" marT="0" marB="0" anchor="ctr" horzOverflow="overflow">
                    <a:lnR w="12700">
                      <a:solidFill>
                        <a:srgbClr val="BFBFBF"/>
                      </a:solidFill>
                    </a:lnR>
                    <a:lnT w="12700">
                      <a:solidFill>
                        <a:srgbClr val="BFBFBF"/>
                      </a:solidFill>
                    </a:lnT>
                    <a:lnB w="12700">
                      <a:solidFill>
                        <a:srgbClr val="BFBFBF"/>
                      </a:solidFill>
                    </a:lnB>
                    <a:noFill/>
                  </a:tcPr>
                </a:tc>
                <a:tc>
                  <a:txBody>
                    <a:bodyPr/>
                    <a:lstStyle/>
                    <a:p>
                      <a:pPr>
                        <a:defRPr sz="1000">
                          <a:solidFill>
                            <a:srgbClr val="595959"/>
                          </a:solidFill>
                          <a:latin typeface="Trebuchet MS"/>
                          <a:ea typeface="Trebuchet MS"/>
                          <a:cs typeface="Trebuchet MS"/>
                          <a:sym typeface="Trebuchet MS"/>
                        </a:defRPr>
                      </a:pPr>
                      <a:r>
                        <a:t>Per 1% SiO</a:t>
                      </a:r>
                      <a:r>
                        <a:rPr baseline="-5999"/>
                        <a:t>2</a:t>
                      </a:r>
                    </a:p>
                  </a:txBody>
                  <a:tcPr marL="0" marR="0" marT="0" marB="0" anchor="ctr" horzOverflow="overflow">
                    <a:lnL w="12700">
                      <a:solidFill>
                        <a:srgbClr val="BFBFBF"/>
                      </a:solidFill>
                    </a:lnL>
                    <a:lnR w="12700">
                      <a:solidFill>
                        <a:srgbClr val="BFBFBF"/>
                      </a:solidFill>
                    </a:lnR>
                    <a:lnT w="12700">
                      <a:solidFill>
                        <a:srgbClr val="BFBFBF"/>
                      </a:solidFill>
                    </a:lnT>
                    <a:lnB w="12700">
                      <a:solidFill>
                        <a:srgbClr val="BFBFBF"/>
                      </a:solidFill>
                    </a:lnB>
                    <a:noFill/>
                  </a:tcPr>
                </a:tc>
                <a:tc>
                  <a:txBody>
                    <a:bodyPr/>
                    <a:lstStyle/>
                    <a:p>
                      <a:pPr>
                        <a:defRPr sz="1800"/>
                      </a:pPr>
                      <a:r>
                        <a:rPr sz="1000">
                          <a:solidFill>
                            <a:srgbClr val="595959"/>
                          </a:solidFill>
                          <a:latin typeface="Trebuchet MS"/>
                          <a:ea typeface="Trebuchet MS"/>
                          <a:cs typeface="Trebuchet MS"/>
                          <a:sym typeface="Trebuchet MS"/>
                        </a:rPr>
                        <a:t>4.5%-6%</a:t>
                      </a:r>
                    </a:p>
                  </a:txBody>
                  <a:tcPr marL="0" marR="0" marT="0" marB="0" anchor="ctr" horzOverflow="overflow">
                    <a:lnL w="12700">
                      <a:solidFill>
                        <a:srgbClr val="BFBFBF"/>
                      </a:solidFill>
                    </a:lnL>
                    <a:lnR w="12700">
                      <a:solidFill>
                        <a:srgbClr val="BFBFBF"/>
                      </a:solidFill>
                    </a:lnR>
                    <a:lnT w="12700">
                      <a:solidFill>
                        <a:srgbClr val="BFBFBF"/>
                      </a:solidFill>
                    </a:lnT>
                    <a:lnB w="12700">
                      <a:solidFill>
                        <a:srgbClr val="BFBFBF"/>
                      </a:solidFill>
                    </a:lnB>
                    <a:noFill/>
                  </a:tcPr>
                </a:tc>
                <a:tc>
                  <a:txBody>
                    <a:bodyPr/>
                    <a:lstStyle/>
                    <a:p>
                      <a:pPr>
                        <a:defRPr sz="1800"/>
                      </a:pPr>
                      <a:r>
                        <a:rPr sz="1000">
                          <a:solidFill>
                            <a:srgbClr val="595959"/>
                          </a:solidFill>
                          <a:latin typeface="Trebuchet MS"/>
                          <a:ea typeface="Trebuchet MS"/>
                          <a:cs typeface="Trebuchet MS"/>
                          <a:sym typeface="Trebuchet MS"/>
                        </a:rPr>
                        <a:t>2.00</a:t>
                      </a:r>
                    </a:p>
                  </a:txBody>
                  <a:tcPr marL="0" marR="0" marT="0" marB="0" anchor="ctr" horzOverflow="overflow">
                    <a:lnL w="12700">
                      <a:solidFill>
                        <a:srgbClr val="BFBFBF"/>
                      </a:solidFill>
                    </a:lnL>
                    <a:lnR w="12700">
                      <a:solidFill>
                        <a:srgbClr val="BFBFBF"/>
                      </a:solidFill>
                    </a:lnR>
                    <a:lnT w="12700">
                      <a:solidFill>
                        <a:srgbClr val="BFBFBF"/>
                      </a:solidFill>
                    </a:lnT>
                    <a:lnB w="12700">
                      <a:solidFill>
                        <a:srgbClr val="BFBFBF"/>
                      </a:solidFill>
                    </a:lnB>
                    <a:noFill/>
                  </a:tcPr>
                </a:tc>
                <a:tc>
                  <a:txBody>
                    <a:bodyPr/>
                    <a:lstStyle/>
                    <a:p>
                      <a:pPr>
                        <a:defRPr sz="1800"/>
                      </a:pPr>
                      <a:r>
                        <a:rPr sz="1000">
                          <a:solidFill>
                            <a:srgbClr val="595959"/>
                          </a:solidFill>
                          <a:latin typeface="Trebuchet MS"/>
                          <a:ea typeface="Trebuchet MS"/>
                          <a:cs typeface="Trebuchet MS"/>
                          <a:sym typeface="Trebuchet MS"/>
                        </a:rPr>
                        <a:t>0.10</a:t>
                      </a:r>
                    </a:p>
                  </a:txBody>
                  <a:tcPr marL="0" marR="0" marT="0" marB="0" anchor="ctr" horzOverflow="overflow">
                    <a:lnL w="12700">
                      <a:solidFill>
                        <a:srgbClr val="BFBFBF"/>
                      </a:solidFill>
                    </a:lnL>
                    <a:lnT w="12700">
                      <a:solidFill>
                        <a:srgbClr val="BFBFBF"/>
                      </a:solidFill>
                    </a:lnT>
                    <a:lnB w="12700">
                      <a:solidFill>
                        <a:srgbClr val="BFBFBF"/>
                      </a:solidFill>
                    </a:lnB>
                    <a:noFill/>
                  </a:tcPr>
                </a:tc>
                <a:extLst>
                  <a:ext uri="{0D108BD9-81ED-4DB2-BD59-A6C34878D82A}">
                    <a16:rowId xmlns:a16="http://schemas.microsoft.com/office/drawing/2014/main" val="10004"/>
                  </a:ext>
                </a:extLst>
              </a:tr>
              <a:tr h="320040">
                <a:tc>
                  <a:txBody>
                    <a:bodyPr/>
                    <a:lstStyle/>
                    <a:p>
                      <a:pPr algn="l">
                        <a:defRPr sz="1000">
                          <a:solidFill>
                            <a:srgbClr val="595959"/>
                          </a:solidFill>
                          <a:latin typeface="Trebuchet MS"/>
                          <a:ea typeface="Trebuchet MS"/>
                          <a:cs typeface="Trebuchet MS"/>
                          <a:sym typeface="Trebuchet MS"/>
                        </a:defRPr>
                      </a:pPr>
                      <a:endParaRPr/>
                    </a:p>
                  </a:txBody>
                  <a:tcPr marL="0" marR="0" marT="0" marB="0" anchor="ctr" horzOverflow="overflow">
                    <a:lnR w="12700">
                      <a:solidFill>
                        <a:srgbClr val="BFBFBF"/>
                      </a:solidFill>
                    </a:lnR>
                    <a:lnT w="12700">
                      <a:solidFill>
                        <a:srgbClr val="BFBFBF"/>
                      </a:solidFill>
                    </a:lnT>
                    <a:lnB w="12700">
                      <a:solidFill>
                        <a:srgbClr val="BFBFBF"/>
                      </a:solidFill>
                    </a:lnB>
                    <a:noFill/>
                  </a:tcPr>
                </a:tc>
                <a:tc>
                  <a:txBody>
                    <a:bodyPr/>
                    <a:lstStyle/>
                    <a:p>
                      <a:pPr>
                        <a:defRPr sz="1000">
                          <a:solidFill>
                            <a:srgbClr val="595959"/>
                          </a:solidFill>
                          <a:latin typeface="Trebuchet MS"/>
                          <a:ea typeface="Trebuchet MS"/>
                          <a:cs typeface="Trebuchet MS"/>
                          <a:sym typeface="Trebuchet MS"/>
                        </a:defRPr>
                      </a:pPr>
                      <a:endParaRPr/>
                    </a:p>
                  </a:txBody>
                  <a:tcPr marL="0" marR="0" marT="0" marB="0" anchor="ctr" horzOverflow="overflow">
                    <a:lnL w="12700">
                      <a:solidFill>
                        <a:srgbClr val="BFBFBF"/>
                      </a:solidFill>
                    </a:lnL>
                    <a:lnR w="12700">
                      <a:solidFill>
                        <a:srgbClr val="BFBFBF"/>
                      </a:solidFill>
                    </a:lnR>
                    <a:lnT w="12700">
                      <a:solidFill>
                        <a:srgbClr val="BFBFBF"/>
                      </a:solidFill>
                    </a:lnT>
                    <a:lnB w="12700">
                      <a:solidFill>
                        <a:srgbClr val="BFBFBF"/>
                      </a:solidFill>
                    </a:lnB>
                    <a:noFill/>
                  </a:tcPr>
                </a:tc>
                <a:tc>
                  <a:txBody>
                    <a:bodyPr/>
                    <a:lstStyle/>
                    <a:p>
                      <a:pPr>
                        <a:defRPr sz="1800"/>
                      </a:pPr>
                      <a:r>
                        <a:rPr sz="1000">
                          <a:solidFill>
                            <a:srgbClr val="595959"/>
                          </a:solidFill>
                          <a:latin typeface="Trebuchet MS"/>
                          <a:ea typeface="Trebuchet MS"/>
                          <a:cs typeface="Trebuchet MS"/>
                          <a:sym typeface="Trebuchet MS"/>
                        </a:rPr>
                        <a:t>&gt;6%</a:t>
                      </a:r>
                    </a:p>
                  </a:txBody>
                  <a:tcPr marL="0" marR="0" marT="0" marB="0" anchor="ctr" horzOverflow="overflow">
                    <a:lnL w="12700">
                      <a:solidFill>
                        <a:srgbClr val="BFBFBF"/>
                      </a:solidFill>
                    </a:lnL>
                    <a:lnR w="12700">
                      <a:solidFill>
                        <a:srgbClr val="BFBFBF"/>
                      </a:solidFill>
                    </a:lnR>
                    <a:lnT w="12700">
                      <a:solidFill>
                        <a:srgbClr val="BFBFBF"/>
                      </a:solidFill>
                    </a:lnT>
                    <a:lnB w="12700">
                      <a:solidFill>
                        <a:srgbClr val="BFBFBF"/>
                      </a:solidFill>
                    </a:lnB>
                    <a:noFill/>
                  </a:tcPr>
                </a:tc>
                <a:tc>
                  <a:txBody>
                    <a:bodyPr/>
                    <a:lstStyle/>
                    <a:p>
                      <a:pPr>
                        <a:defRPr sz="1800"/>
                      </a:pPr>
                      <a:r>
                        <a:rPr sz="1000">
                          <a:solidFill>
                            <a:srgbClr val="595959"/>
                          </a:solidFill>
                          <a:latin typeface="Trebuchet MS"/>
                          <a:ea typeface="Trebuchet MS"/>
                          <a:cs typeface="Trebuchet MS"/>
                          <a:sym typeface="Trebuchet MS"/>
                        </a:rPr>
                        <a:t>3.00</a:t>
                      </a:r>
                    </a:p>
                  </a:txBody>
                  <a:tcPr marL="0" marR="0" marT="0" marB="0" anchor="ctr" horzOverflow="overflow">
                    <a:lnL w="12700">
                      <a:solidFill>
                        <a:srgbClr val="BFBFBF"/>
                      </a:solidFill>
                    </a:lnL>
                    <a:lnR w="12700">
                      <a:solidFill>
                        <a:srgbClr val="BFBFBF"/>
                      </a:solidFill>
                    </a:lnR>
                    <a:lnT w="12700">
                      <a:solidFill>
                        <a:srgbClr val="BFBFBF"/>
                      </a:solidFill>
                    </a:lnT>
                    <a:lnB w="12700">
                      <a:solidFill>
                        <a:srgbClr val="BFBFBF"/>
                      </a:solidFill>
                    </a:lnB>
                    <a:noFill/>
                  </a:tcPr>
                </a:tc>
                <a:tc>
                  <a:txBody>
                    <a:bodyPr/>
                    <a:lstStyle/>
                    <a:p>
                      <a:pPr>
                        <a:defRPr sz="1800"/>
                      </a:pPr>
                      <a:r>
                        <a:rPr sz="1000">
                          <a:solidFill>
                            <a:srgbClr val="595959"/>
                          </a:solidFill>
                          <a:latin typeface="Trebuchet MS"/>
                          <a:ea typeface="Trebuchet MS"/>
                          <a:cs typeface="Trebuchet MS"/>
                          <a:sym typeface="Trebuchet MS"/>
                        </a:rPr>
                        <a:t>nc</a:t>
                      </a:r>
                    </a:p>
                  </a:txBody>
                  <a:tcPr marL="0" marR="0" marT="0" marB="0" anchor="ctr" horzOverflow="overflow">
                    <a:lnL w="12700">
                      <a:solidFill>
                        <a:srgbClr val="BFBFBF"/>
                      </a:solidFill>
                    </a:lnL>
                    <a:lnT w="12700">
                      <a:solidFill>
                        <a:srgbClr val="BFBFBF"/>
                      </a:solidFill>
                    </a:lnT>
                    <a:lnB w="12700">
                      <a:solidFill>
                        <a:srgbClr val="BFBFBF"/>
                      </a:solidFill>
                    </a:lnB>
                    <a:noFill/>
                  </a:tcPr>
                </a:tc>
                <a:extLst>
                  <a:ext uri="{0D108BD9-81ED-4DB2-BD59-A6C34878D82A}">
                    <a16:rowId xmlns:a16="http://schemas.microsoft.com/office/drawing/2014/main" val="10005"/>
                  </a:ext>
                </a:extLst>
              </a:tr>
              <a:tr h="320040">
                <a:tc>
                  <a:txBody>
                    <a:bodyPr/>
                    <a:lstStyle/>
                    <a:p>
                      <a:pPr algn="l">
                        <a:defRPr sz="1800"/>
                      </a:pPr>
                      <a:r>
                        <a:rPr sz="1000">
                          <a:solidFill>
                            <a:srgbClr val="595959"/>
                          </a:solidFill>
                          <a:latin typeface="Trebuchet MS"/>
                          <a:ea typeface="Trebuchet MS"/>
                          <a:cs typeface="Trebuchet MS"/>
                          <a:sym typeface="Trebuchet MS"/>
                        </a:rPr>
                        <a:t>Alumina</a:t>
                      </a:r>
                    </a:p>
                  </a:txBody>
                  <a:tcPr marL="0" marR="0" marT="0" marB="0" anchor="ctr" horzOverflow="overflow">
                    <a:lnR w="12700">
                      <a:solidFill>
                        <a:srgbClr val="BFBFBF"/>
                      </a:solidFill>
                    </a:lnR>
                    <a:lnT w="12700">
                      <a:solidFill>
                        <a:srgbClr val="BFBFBF"/>
                      </a:solidFill>
                    </a:lnT>
                    <a:lnB w="12700">
                      <a:solidFill>
                        <a:srgbClr val="BFBFBF"/>
                      </a:solidFill>
                    </a:lnB>
                    <a:noFill/>
                  </a:tcPr>
                </a:tc>
                <a:tc>
                  <a:txBody>
                    <a:bodyPr/>
                    <a:lstStyle/>
                    <a:p>
                      <a:pPr>
                        <a:defRPr sz="1000">
                          <a:solidFill>
                            <a:srgbClr val="595959"/>
                          </a:solidFill>
                          <a:latin typeface="Trebuchet MS"/>
                          <a:ea typeface="Trebuchet MS"/>
                          <a:cs typeface="Trebuchet MS"/>
                          <a:sym typeface="Trebuchet MS"/>
                        </a:defRPr>
                      </a:pPr>
                      <a:r>
                        <a:t>Per 1% Al</a:t>
                      </a:r>
                      <a:r>
                        <a:rPr baseline="-5999"/>
                        <a:t>2</a:t>
                      </a:r>
                      <a:r>
                        <a:t>O</a:t>
                      </a:r>
                      <a:r>
                        <a:rPr baseline="-5999"/>
                        <a:t>3</a:t>
                      </a:r>
                    </a:p>
                  </a:txBody>
                  <a:tcPr marL="0" marR="0" marT="0" marB="0" anchor="ctr" horzOverflow="overflow">
                    <a:lnL w="12700">
                      <a:solidFill>
                        <a:srgbClr val="BFBFBF"/>
                      </a:solidFill>
                    </a:lnL>
                    <a:lnR w="12700">
                      <a:solidFill>
                        <a:srgbClr val="BFBFBF"/>
                      </a:solidFill>
                    </a:lnR>
                    <a:lnT w="12700">
                      <a:solidFill>
                        <a:srgbClr val="BFBFBF"/>
                      </a:solidFill>
                    </a:lnT>
                    <a:lnB w="12700">
                      <a:solidFill>
                        <a:srgbClr val="BFBFBF"/>
                      </a:solidFill>
                    </a:lnB>
                    <a:noFill/>
                  </a:tcPr>
                </a:tc>
                <a:tc>
                  <a:txBody>
                    <a:bodyPr/>
                    <a:lstStyle/>
                    <a:p>
                      <a:pPr>
                        <a:defRPr sz="1800"/>
                      </a:pPr>
                      <a:r>
                        <a:rPr sz="1000">
                          <a:solidFill>
                            <a:srgbClr val="595959"/>
                          </a:solidFill>
                          <a:latin typeface="Trebuchet MS"/>
                          <a:ea typeface="Trebuchet MS"/>
                          <a:cs typeface="Trebuchet MS"/>
                          <a:sym typeface="Trebuchet MS"/>
                        </a:rPr>
                        <a:t>1-3%</a:t>
                      </a:r>
                    </a:p>
                  </a:txBody>
                  <a:tcPr marL="0" marR="0" marT="0" marB="0" anchor="ctr" horzOverflow="overflow">
                    <a:lnL w="12700">
                      <a:solidFill>
                        <a:srgbClr val="BFBFBF"/>
                      </a:solidFill>
                    </a:lnL>
                    <a:lnR w="12700">
                      <a:solidFill>
                        <a:srgbClr val="BFBFBF"/>
                      </a:solidFill>
                    </a:lnR>
                    <a:lnT w="12700">
                      <a:solidFill>
                        <a:srgbClr val="BFBFBF"/>
                      </a:solidFill>
                    </a:lnT>
                    <a:lnB w="12700">
                      <a:solidFill>
                        <a:srgbClr val="BFBFBF"/>
                      </a:solidFill>
                    </a:lnB>
                    <a:noFill/>
                  </a:tcPr>
                </a:tc>
                <a:tc>
                  <a:txBody>
                    <a:bodyPr/>
                    <a:lstStyle/>
                    <a:p>
                      <a:pPr>
                        <a:defRPr sz="1800"/>
                      </a:pPr>
                      <a:r>
                        <a:rPr sz="1000">
                          <a:solidFill>
                            <a:srgbClr val="595959"/>
                          </a:solidFill>
                          <a:latin typeface="Trebuchet MS"/>
                          <a:ea typeface="Trebuchet MS"/>
                          <a:cs typeface="Trebuchet MS"/>
                          <a:sym typeface="Trebuchet MS"/>
                        </a:rPr>
                        <a:t>1.00</a:t>
                      </a:r>
                    </a:p>
                  </a:txBody>
                  <a:tcPr marL="0" marR="0" marT="0" marB="0" anchor="ctr" horzOverflow="overflow">
                    <a:lnL w="12700">
                      <a:solidFill>
                        <a:srgbClr val="BFBFBF"/>
                      </a:solidFill>
                    </a:lnL>
                    <a:lnR w="12700">
                      <a:solidFill>
                        <a:srgbClr val="BFBFBF"/>
                      </a:solidFill>
                    </a:lnR>
                    <a:lnT w="12700">
                      <a:solidFill>
                        <a:srgbClr val="BFBFBF"/>
                      </a:solidFill>
                    </a:lnT>
                    <a:lnB w="12700">
                      <a:solidFill>
                        <a:srgbClr val="BFBFBF"/>
                      </a:solidFill>
                    </a:lnB>
                    <a:noFill/>
                  </a:tcPr>
                </a:tc>
                <a:tc>
                  <a:txBody>
                    <a:bodyPr/>
                    <a:lstStyle/>
                    <a:p>
                      <a:pPr>
                        <a:defRPr sz="1800"/>
                      </a:pPr>
                      <a:r>
                        <a:rPr sz="1000">
                          <a:solidFill>
                            <a:srgbClr val="595959"/>
                          </a:solidFill>
                          <a:latin typeface="Trebuchet MS"/>
                          <a:ea typeface="Trebuchet MS"/>
                          <a:cs typeface="Trebuchet MS"/>
                          <a:sym typeface="Trebuchet MS"/>
                        </a:rPr>
                        <a:t>0.50</a:t>
                      </a:r>
                    </a:p>
                  </a:txBody>
                  <a:tcPr marL="0" marR="0" marT="0" marB="0" anchor="ctr" horzOverflow="overflow">
                    <a:lnL w="12700">
                      <a:solidFill>
                        <a:srgbClr val="BFBFBF"/>
                      </a:solidFill>
                    </a:lnL>
                    <a:lnT w="12700">
                      <a:solidFill>
                        <a:srgbClr val="BFBFBF"/>
                      </a:solidFill>
                    </a:lnT>
                    <a:lnB w="12700">
                      <a:solidFill>
                        <a:srgbClr val="BFBFBF"/>
                      </a:solidFill>
                    </a:lnB>
                    <a:noFill/>
                  </a:tcPr>
                </a:tc>
                <a:extLst>
                  <a:ext uri="{0D108BD9-81ED-4DB2-BD59-A6C34878D82A}">
                    <a16:rowId xmlns:a16="http://schemas.microsoft.com/office/drawing/2014/main" val="10006"/>
                  </a:ext>
                </a:extLst>
              </a:tr>
              <a:tr h="320040">
                <a:tc>
                  <a:txBody>
                    <a:bodyPr/>
                    <a:lstStyle/>
                    <a:p>
                      <a:pPr algn="l">
                        <a:defRPr sz="1000">
                          <a:solidFill>
                            <a:srgbClr val="595959"/>
                          </a:solidFill>
                          <a:latin typeface="Trebuchet MS"/>
                          <a:ea typeface="Trebuchet MS"/>
                          <a:cs typeface="Trebuchet MS"/>
                          <a:sym typeface="Trebuchet MS"/>
                        </a:defRPr>
                      </a:pPr>
                      <a:endParaRPr/>
                    </a:p>
                  </a:txBody>
                  <a:tcPr marL="0" marR="0" marT="0" marB="0" anchor="ctr" horzOverflow="overflow">
                    <a:lnR w="12700">
                      <a:solidFill>
                        <a:srgbClr val="BFBFBF"/>
                      </a:solidFill>
                    </a:lnR>
                    <a:lnT w="12700">
                      <a:solidFill>
                        <a:srgbClr val="BFBFBF"/>
                      </a:solidFill>
                    </a:lnT>
                    <a:lnB w="12700">
                      <a:solidFill>
                        <a:srgbClr val="BFBFBF"/>
                      </a:solidFill>
                    </a:lnB>
                    <a:noFill/>
                  </a:tcPr>
                </a:tc>
                <a:tc>
                  <a:txBody>
                    <a:bodyPr/>
                    <a:lstStyle/>
                    <a:p>
                      <a:pPr>
                        <a:defRPr sz="1000">
                          <a:solidFill>
                            <a:srgbClr val="595959"/>
                          </a:solidFill>
                          <a:latin typeface="Trebuchet MS"/>
                          <a:ea typeface="Trebuchet MS"/>
                          <a:cs typeface="Trebuchet MS"/>
                          <a:sym typeface="Trebuchet MS"/>
                        </a:defRPr>
                      </a:pPr>
                      <a:endParaRPr/>
                    </a:p>
                  </a:txBody>
                  <a:tcPr marL="0" marR="0" marT="0" marB="0" anchor="ctr" horzOverflow="overflow">
                    <a:lnL w="12700">
                      <a:solidFill>
                        <a:srgbClr val="BFBFBF"/>
                      </a:solidFill>
                    </a:lnL>
                    <a:lnR w="12700">
                      <a:solidFill>
                        <a:srgbClr val="BFBFBF"/>
                      </a:solidFill>
                    </a:lnR>
                    <a:lnT w="12700">
                      <a:solidFill>
                        <a:srgbClr val="BFBFBF"/>
                      </a:solidFill>
                    </a:lnT>
                    <a:lnB w="12700">
                      <a:solidFill>
                        <a:srgbClr val="BFBFBF"/>
                      </a:solidFill>
                    </a:lnB>
                    <a:noFill/>
                  </a:tcPr>
                </a:tc>
                <a:tc>
                  <a:txBody>
                    <a:bodyPr/>
                    <a:lstStyle/>
                    <a:p>
                      <a:pPr>
                        <a:defRPr sz="1800"/>
                      </a:pPr>
                      <a:r>
                        <a:rPr sz="1000">
                          <a:solidFill>
                            <a:srgbClr val="595959"/>
                          </a:solidFill>
                          <a:latin typeface="Trebuchet MS"/>
                          <a:ea typeface="Trebuchet MS"/>
                          <a:cs typeface="Trebuchet MS"/>
                          <a:sym typeface="Trebuchet MS"/>
                        </a:rPr>
                        <a:t>&lt;0.08%</a:t>
                      </a:r>
                    </a:p>
                  </a:txBody>
                  <a:tcPr marL="0" marR="0" marT="0" marB="0" anchor="ctr" horzOverflow="overflow">
                    <a:lnL w="12700">
                      <a:solidFill>
                        <a:srgbClr val="BFBFBF"/>
                      </a:solidFill>
                    </a:lnL>
                    <a:lnR w="12700">
                      <a:solidFill>
                        <a:srgbClr val="BFBFBF"/>
                      </a:solidFill>
                    </a:lnR>
                    <a:lnT w="12700">
                      <a:solidFill>
                        <a:srgbClr val="BFBFBF"/>
                      </a:solidFill>
                    </a:lnT>
                    <a:lnB w="12700">
                      <a:solidFill>
                        <a:srgbClr val="BFBFBF"/>
                      </a:solidFill>
                    </a:lnB>
                    <a:noFill/>
                  </a:tcPr>
                </a:tc>
                <a:tc>
                  <a:txBody>
                    <a:bodyPr/>
                    <a:lstStyle/>
                    <a:p>
                      <a:pPr>
                        <a:defRPr sz="1800"/>
                      </a:pPr>
                      <a:r>
                        <a:rPr sz="1000">
                          <a:solidFill>
                            <a:srgbClr val="595959"/>
                          </a:solidFill>
                          <a:latin typeface="Trebuchet MS"/>
                          <a:ea typeface="Trebuchet MS"/>
                          <a:cs typeface="Trebuchet MS"/>
                          <a:sym typeface="Trebuchet MS"/>
                        </a:rPr>
                        <a:t>0.00</a:t>
                      </a:r>
                    </a:p>
                  </a:txBody>
                  <a:tcPr marL="0" marR="0" marT="0" marB="0" anchor="ctr" horzOverflow="overflow">
                    <a:lnL w="12700">
                      <a:solidFill>
                        <a:srgbClr val="BFBFBF"/>
                      </a:solidFill>
                    </a:lnL>
                    <a:lnR w="12700">
                      <a:solidFill>
                        <a:srgbClr val="BFBFBF"/>
                      </a:solidFill>
                    </a:lnR>
                    <a:lnT w="12700">
                      <a:solidFill>
                        <a:srgbClr val="BFBFBF"/>
                      </a:solidFill>
                    </a:lnT>
                    <a:lnB w="12700">
                      <a:solidFill>
                        <a:srgbClr val="BFBFBF"/>
                      </a:solidFill>
                    </a:lnB>
                    <a:noFill/>
                  </a:tcPr>
                </a:tc>
                <a:tc>
                  <a:txBody>
                    <a:bodyPr/>
                    <a:lstStyle/>
                    <a:p>
                      <a:pPr>
                        <a:defRPr sz="1800"/>
                      </a:pPr>
                      <a:r>
                        <a:rPr sz="1000">
                          <a:solidFill>
                            <a:srgbClr val="595959"/>
                          </a:solidFill>
                          <a:latin typeface="Trebuchet MS"/>
                          <a:ea typeface="Trebuchet MS"/>
                          <a:cs typeface="Trebuchet MS"/>
                          <a:sym typeface="Trebuchet MS"/>
                        </a:rPr>
                        <a:t>-0.15</a:t>
                      </a:r>
                    </a:p>
                  </a:txBody>
                  <a:tcPr marL="0" marR="0" marT="0" marB="0" anchor="ctr" horzOverflow="overflow">
                    <a:lnL w="12700">
                      <a:solidFill>
                        <a:srgbClr val="BFBFBF"/>
                      </a:solidFill>
                    </a:lnL>
                    <a:lnT w="12700">
                      <a:solidFill>
                        <a:srgbClr val="BFBFBF"/>
                      </a:solidFill>
                    </a:lnT>
                    <a:lnB w="12700">
                      <a:solidFill>
                        <a:srgbClr val="BFBFBF"/>
                      </a:solidFill>
                    </a:lnB>
                    <a:noFill/>
                  </a:tcPr>
                </a:tc>
                <a:extLst>
                  <a:ext uri="{0D108BD9-81ED-4DB2-BD59-A6C34878D82A}">
                    <a16:rowId xmlns:a16="http://schemas.microsoft.com/office/drawing/2014/main" val="10007"/>
                  </a:ext>
                </a:extLst>
              </a:tr>
              <a:tr h="320040">
                <a:tc>
                  <a:txBody>
                    <a:bodyPr/>
                    <a:lstStyle/>
                    <a:p>
                      <a:pPr algn="l">
                        <a:defRPr sz="1800"/>
                      </a:pPr>
                      <a:r>
                        <a:rPr sz="1000">
                          <a:solidFill>
                            <a:srgbClr val="595959"/>
                          </a:solidFill>
                          <a:latin typeface="Trebuchet MS"/>
                          <a:ea typeface="Trebuchet MS"/>
                          <a:cs typeface="Trebuchet MS"/>
                          <a:sym typeface="Trebuchet MS"/>
                        </a:rPr>
                        <a:t>Phosphorus</a:t>
                      </a:r>
                    </a:p>
                  </a:txBody>
                  <a:tcPr marL="0" marR="0" marT="0" marB="0" anchor="ctr" horzOverflow="overflow">
                    <a:lnR w="12700">
                      <a:solidFill>
                        <a:srgbClr val="BFBFBF"/>
                      </a:solidFill>
                    </a:lnR>
                    <a:lnT w="12700">
                      <a:solidFill>
                        <a:srgbClr val="BFBFBF"/>
                      </a:solidFill>
                    </a:lnT>
                    <a:lnB w="12700">
                      <a:solidFill>
                        <a:srgbClr val="BFBFBF"/>
                      </a:solidFill>
                    </a:lnB>
                    <a:noFill/>
                  </a:tcPr>
                </a:tc>
                <a:tc>
                  <a:txBody>
                    <a:bodyPr/>
                    <a:lstStyle/>
                    <a:p>
                      <a:pPr>
                        <a:defRPr sz="1800"/>
                      </a:pPr>
                      <a:r>
                        <a:rPr sz="1000">
                          <a:solidFill>
                            <a:srgbClr val="595959"/>
                          </a:solidFill>
                          <a:latin typeface="Trebuchet MS"/>
                          <a:ea typeface="Trebuchet MS"/>
                          <a:cs typeface="Trebuchet MS"/>
                          <a:sym typeface="Trebuchet MS"/>
                        </a:rPr>
                        <a:t>Per 0.01% P</a:t>
                      </a:r>
                    </a:p>
                  </a:txBody>
                  <a:tcPr marL="0" marR="0" marT="0" marB="0" anchor="ctr" horzOverflow="overflow">
                    <a:lnL w="12700">
                      <a:solidFill>
                        <a:srgbClr val="BFBFBF"/>
                      </a:solidFill>
                    </a:lnL>
                    <a:lnR w="12700">
                      <a:solidFill>
                        <a:srgbClr val="BFBFBF"/>
                      </a:solidFill>
                    </a:lnR>
                    <a:lnT w="12700">
                      <a:solidFill>
                        <a:srgbClr val="BFBFBF"/>
                      </a:solidFill>
                    </a:lnT>
                    <a:lnB w="12700">
                      <a:solidFill>
                        <a:srgbClr val="BFBFBF"/>
                      </a:solidFill>
                    </a:lnB>
                    <a:noFill/>
                  </a:tcPr>
                </a:tc>
                <a:tc>
                  <a:txBody>
                    <a:bodyPr/>
                    <a:lstStyle/>
                    <a:p>
                      <a:pPr>
                        <a:defRPr sz="1800"/>
                      </a:pPr>
                      <a:r>
                        <a:rPr sz="1000">
                          <a:solidFill>
                            <a:srgbClr val="595959"/>
                          </a:solidFill>
                          <a:latin typeface="Trebuchet MS"/>
                          <a:ea typeface="Trebuchet MS"/>
                          <a:cs typeface="Trebuchet MS"/>
                          <a:sym typeface="Trebuchet MS"/>
                        </a:rPr>
                        <a:t>0.08-0.1%</a:t>
                      </a:r>
                    </a:p>
                  </a:txBody>
                  <a:tcPr marL="0" marR="0" marT="0" marB="0" anchor="ctr" horzOverflow="overflow">
                    <a:lnL w="12700">
                      <a:solidFill>
                        <a:srgbClr val="BFBFBF"/>
                      </a:solidFill>
                    </a:lnL>
                    <a:lnR w="12700">
                      <a:solidFill>
                        <a:srgbClr val="BFBFBF"/>
                      </a:solidFill>
                    </a:lnR>
                    <a:lnT w="12700">
                      <a:solidFill>
                        <a:srgbClr val="BFBFBF"/>
                      </a:solidFill>
                    </a:lnT>
                    <a:lnB w="12700">
                      <a:solidFill>
                        <a:srgbClr val="BFBFBF"/>
                      </a:solidFill>
                    </a:lnB>
                    <a:noFill/>
                  </a:tcPr>
                </a:tc>
                <a:tc>
                  <a:txBody>
                    <a:bodyPr/>
                    <a:lstStyle/>
                    <a:p>
                      <a:pPr>
                        <a:defRPr sz="1800"/>
                      </a:pPr>
                      <a:r>
                        <a:rPr sz="1000">
                          <a:solidFill>
                            <a:srgbClr val="595959"/>
                          </a:solidFill>
                          <a:latin typeface="Trebuchet MS"/>
                          <a:ea typeface="Trebuchet MS"/>
                          <a:cs typeface="Trebuchet MS"/>
                          <a:sym typeface="Trebuchet MS"/>
                        </a:rPr>
                        <a:t>0</a:t>
                      </a:r>
                    </a:p>
                  </a:txBody>
                  <a:tcPr marL="0" marR="0" marT="0" marB="0" anchor="ctr" horzOverflow="overflow">
                    <a:lnL w="12700">
                      <a:solidFill>
                        <a:srgbClr val="BFBFBF"/>
                      </a:solidFill>
                    </a:lnL>
                    <a:lnR w="12700">
                      <a:solidFill>
                        <a:srgbClr val="BFBFBF"/>
                      </a:solidFill>
                    </a:lnR>
                    <a:lnT w="12700">
                      <a:solidFill>
                        <a:srgbClr val="BFBFBF"/>
                      </a:solidFill>
                    </a:lnT>
                    <a:lnB w="12700">
                      <a:solidFill>
                        <a:srgbClr val="BFBFBF"/>
                      </a:solidFill>
                    </a:lnB>
                    <a:noFill/>
                  </a:tcPr>
                </a:tc>
                <a:tc>
                  <a:txBody>
                    <a:bodyPr/>
                    <a:lstStyle/>
                    <a:p>
                      <a:pPr>
                        <a:defRPr sz="1800"/>
                      </a:pPr>
                      <a:r>
                        <a:rPr sz="1000">
                          <a:solidFill>
                            <a:srgbClr val="595959"/>
                          </a:solidFill>
                          <a:latin typeface="Trebuchet MS"/>
                          <a:ea typeface="Trebuchet MS"/>
                          <a:cs typeface="Trebuchet MS"/>
                          <a:sym typeface="Trebuchet MS"/>
                        </a:rPr>
                        <a:t>nc</a:t>
                      </a:r>
                    </a:p>
                  </a:txBody>
                  <a:tcPr marL="0" marR="0" marT="0" marB="0" anchor="ctr" horzOverflow="overflow">
                    <a:lnL w="12700">
                      <a:solidFill>
                        <a:srgbClr val="BFBFBF"/>
                      </a:solidFill>
                    </a:lnL>
                    <a:lnT w="12700">
                      <a:solidFill>
                        <a:srgbClr val="BFBFBF"/>
                      </a:solidFill>
                    </a:lnT>
                    <a:lnB w="12700">
                      <a:solidFill>
                        <a:srgbClr val="BFBFBF"/>
                      </a:solidFill>
                    </a:lnB>
                    <a:noFill/>
                  </a:tcPr>
                </a:tc>
                <a:extLst>
                  <a:ext uri="{0D108BD9-81ED-4DB2-BD59-A6C34878D82A}">
                    <a16:rowId xmlns:a16="http://schemas.microsoft.com/office/drawing/2014/main" val="10008"/>
                  </a:ext>
                </a:extLst>
              </a:tr>
              <a:tr h="320040">
                <a:tc>
                  <a:txBody>
                    <a:bodyPr/>
                    <a:lstStyle/>
                    <a:p>
                      <a:pPr algn="l">
                        <a:defRPr sz="1000">
                          <a:solidFill>
                            <a:srgbClr val="595959"/>
                          </a:solidFill>
                          <a:latin typeface="Trebuchet MS"/>
                          <a:ea typeface="Trebuchet MS"/>
                          <a:cs typeface="Trebuchet MS"/>
                          <a:sym typeface="Trebuchet MS"/>
                        </a:defRPr>
                      </a:pPr>
                      <a:endParaRPr/>
                    </a:p>
                  </a:txBody>
                  <a:tcPr marL="0" marR="0" marT="0" marB="0" anchor="ctr" horzOverflow="overflow">
                    <a:lnR w="12700">
                      <a:solidFill>
                        <a:srgbClr val="BFBFBF"/>
                      </a:solidFill>
                    </a:lnR>
                    <a:lnT w="12700">
                      <a:solidFill>
                        <a:srgbClr val="BFBFBF"/>
                      </a:solidFill>
                    </a:lnT>
                    <a:lnB w="12700">
                      <a:solidFill>
                        <a:srgbClr val="BFBFBF"/>
                      </a:solidFill>
                    </a:lnB>
                    <a:noFill/>
                  </a:tcPr>
                </a:tc>
                <a:tc>
                  <a:txBody>
                    <a:bodyPr/>
                    <a:lstStyle/>
                    <a:p>
                      <a:pPr>
                        <a:defRPr sz="1000">
                          <a:solidFill>
                            <a:srgbClr val="595959"/>
                          </a:solidFill>
                          <a:latin typeface="Trebuchet MS"/>
                          <a:ea typeface="Trebuchet MS"/>
                          <a:cs typeface="Trebuchet MS"/>
                          <a:sym typeface="Trebuchet MS"/>
                        </a:defRPr>
                      </a:pPr>
                      <a:endParaRPr/>
                    </a:p>
                  </a:txBody>
                  <a:tcPr marL="0" marR="0" marT="0" marB="0" anchor="ctr" horzOverflow="overflow">
                    <a:lnL w="12700">
                      <a:solidFill>
                        <a:srgbClr val="BFBFBF"/>
                      </a:solidFill>
                    </a:lnL>
                    <a:lnR w="12700">
                      <a:solidFill>
                        <a:srgbClr val="BFBFBF"/>
                      </a:solidFill>
                    </a:lnR>
                    <a:lnT w="12700">
                      <a:solidFill>
                        <a:srgbClr val="BFBFBF"/>
                      </a:solidFill>
                    </a:lnT>
                    <a:lnB w="12700">
                      <a:solidFill>
                        <a:srgbClr val="BFBFBF"/>
                      </a:solidFill>
                    </a:lnB>
                    <a:noFill/>
                  </a:tcPr>
                </a:tc>
                <a:tc>
                  <a:txBody>
                    <a:bodyPr/>
                    <a:lstStyle/>
                    <a:p>
                      <a:pPr>
                        <a:defRPr sz="1800"/>
                      </a:pPr>
                      <a:r>
                        <a:rPr sz="1000">
                          <a:solidFill>
                            <a:srgbClr val="595959"/>
                          </a:solidFill>
                          <a:latin typeface="Trebuchet MS"/>
                          <a:ea typeface="Trebuchet MS"/>
                          <a:cs typeface="Trebuchet MS"/>
                          <a:sym typeface="Trebuchet MS"/>
                        </a:rPr>
                        <a:t>&gt;0.1%</a:t>
                      </a:r>
                    </a:p>
                  </a:txBody>
                  <a:tcPr marL="0" marR="0" marT="0" marB="0" anchor="ctr" horzOverflow="overflow">
                    <a:lnL w="12700">
                      <a:solidFill>
                        <a:srgbClr val="BFBFBF"/>
                      </a:solidFill>
                    </a:lnL>
                    <a:lnR w="12700">
                      <a:solidFill>
                        <a:srgbClr val="BFBFBF"/>
                      </a:solidFill>
                    </a:lnR>
                    <a:lnT w="12700">
                      <a:solidFill>
                        <a:srgbClr val="BFBFBF"/>
                      </a:solidFill>
                    </a:lnT>
                    <a:lnB w="12700">
                      <a:solidFill>
                        <a:srgbClr val="BFBFBF"/>
                      </a:solidFill>
                    </a:lnB>
                    <a:noFill/>
                  </a:tcPr>
                </a:tc>
                <a:tc>
                  <a:txBody>
                    <a:bodyPr/>
                    <a:lstStyle/>
                    <a:p>
                      <a:pPr>
                        <a:defRPr sz="1800"/>
                      </a:pPr>
                      <a:r>
                        <a:rPr sz="1000">
                          <a:solidFill>
                            <a:srgbClr val="595959"/>
                          </a:solidFill>
                          <a:latin typeface="Trebuchet MS"/>
                          <a:ea typeface="Trebuchet MS"/>
                          <a:cs typeface="Trebuchet MS"/>
                          <a:sym typeface="Trebuchet MS"/>
                        </a:rPr>
                        <a:t>2</a:t>
                      </a:r>
                    </a:p>
                  </a:txBody>
                  <a:tcPr marL="0" marR="0" marT="0" marB="0" anchor="ctr" horzOverflow="overflow">
                    <a:lnL w="12700">
                      <a:solidFill>
                        <a:srgbClr val="BFBFBF"/>
                      </a:solidFill>
                    </a:lnL>
                    <a:lnR w="12700">
                      <a:solidFill>
                        <a:srgbClr val="BFBFBF"/>
                      </a:solidFill>
                    </a:lnR>
                    <a:lnT w="12700">
                      <a:solidFill>
                        <a:srgbClr val="BFBFBF"/>
                      </a:solidFill>
                    </a:lnT>
                    <a:lnB w="12700">
                      <a:solidFill>
                        <a:srgbClr val="BFBFBF"/>
                      </a:solidFill>
                    </a:lnB>
                    <a:noFill/>
                  </a:tcPr>
                </a:tc>
                <a:tc>
                  <a:txBody>
                    <a:bodyPr/>
                    <a:lstStyle/>
                    <a:p>
                      <a:pPr>
                        <a:defRPr sz="1800"/>
                      </a:pPr>
                      <a:r>
                        <a:rPr sz="1000">
                          <a:solidFill>
                            <a:srgbClr val="595959"/>
                          </a:solidFill>
                          <a:latin typeface="Trebuchet MS"/>
                          <a:ea typeface="Trebuchet MS"/>
                          <a:cs typeface="Trebuchet MS"/>
                          <a:sym typeface="Trebuchet MS"/>
                        </a:rPr>
                        <a:t>0.25</a:t>
                      </a:r>
                    </a:p>
                  </a:txBody>
                  <a:tcPr marL="0" marR="0" marT="0" marB="0" anchor="ctr" horzOverflow="overflow">
                    <a:lnL w="12700">
                      <a:solidFill>
                        <a:srgbClr val="BFBFBF"/>
                      </a:solidFill>
                    </a:lnL>
                    <a:lnT w="12700">
                      <a:solidFill>
                        <a:srgbClr val="BFBFBF"/>
                      </a:solidFill>
                    </a:lnT>
                    <a:lnB w="12700">
                      <a:solidFill>
                        <a:srgbClr val="BFBFBF"/>
                      </a:solidFill>
                    </a:lnB>
                    <a:noFill/>
                  </a:tcPr>
                </a:tc>
                <a:extLst>
                  <a:ext uri="{0D108BD9-81ED-4DB2-BD59-A6C34878D82A}">
                    <a16:rowId xmlns:a16="http://schemas.microsoft.com/office/drawing/2014/main" val="10009"/>
                  </a:ext>
                </a:extLst>
              </a:tr>
            </a:tbl>
          </a:graphicData>
        </a:graphic>
      </p:graphicFrame>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0" name="Footer Placeholder 4"/>
          <p:cNvSpPr txBox="1"/>
          <p:nvPr/>
        </p:nvSpPr>
        <p:spPr>
          <a:xfrm>
            <a:off x="4330598" y="8968339"/>
            <a:ext cx="4642168" cy="295149"/>
          </a:xfrm>
          <a:prstGeom prst="rect">
            <a:avLst/>
          </a:prstGeom>
          <a:ln w="12700">
            <a:miter lim="400000"/>
          </a:ln>
          <a:extLst>
            <a:ext uri="{C572A759-6A51-4108-AA02-DFA0A04FC94B}">
              <ma14:wrappingTextBoxFlag xmlns:ma14="http://schemas.microsoft.com/office/mac/drawingml/2011/main" xmlns="" val="1"/>
            </a:ext>
          </a:extLst>
        </p:spPr>
        <p:txBody>
          <a:bodyPr lIns="65023" tIns="65023" rIns="65023" bIns="65023" anchor="ctr">
            <a:spAutoFit/>
          </a:bodyPr>
          <a:lstStyle>
            <a:lvl1pPr algn="ctr">
              <a:defRPr sz="1100">
                <a:solidFill>
                  <a:srgbClr val="636463"/>
                </a:solidFill>
                <a:latin typeface="Verdana"/>
                <a:ea typeface="Verdana"/>
                <a:cs typeface="Verdana"/>
                <a:sym typeface="Verdana"/>
              </a:defRPr>
            </a:lvl1pPr>
          </a:lstStyle>
          <a:p>
            <a:r>
              <a:t>Copyright © 2018 Argus Media group. All rights reserved.</a:t>
            </a:r>
          </a:p>
        </p:txBody>
      </p:sp>
      <p:sp>
        <p:nvSpPr>
          <p:cNvPr id="251" name="Title 2"/>
          <p:cNvSpPr txBox="1">
            <a:spLocks noGrp="1"/>
          </p:cNvSpPr>
          <p:nvPr>
            <p:ph type="title"/>
          </p:nvPr>
        </p:nvSpPr>
        <p:spPr>
          <a:xfrm>
            <a:off x="866986" y="433493"/>
            <a:ext cx="11379201" cy="866987"/>
          </a:xfrm>
          <a:prstGeom prst="rect">
            <a:avLst/>
          </a:prstGeom>
        </p:spPr>
        <p:txBody>
          <a:bodyPr/>
          <a:lstStyle/>
          <a:p>
            <a:r>
              <a:t>Methodology in brief: Why use floating price prices?</a:t>
            </a:r>
          </a:p>
        </p:txBody>
      </p:sp>
      <p:sp>
        <p:nvSpPr>
          <p:cNvPr id="252" name="Content Placeholder 1"/>
          <p:cNvSpPr txBox="1">
            <a:spLocks noGrp="1"/>
          </p:cNvSpPr>
          <p:nvPr>
            <p:ph type="body" sz="quarter" idx="1"/>
          </p:nvPr>
        </p:nvSpPr>
        <p:spPr>
          <a:xfrm>
            <a:off x="866986" y="1625601"/>
            <a:ext cx="11379201" cy="1877041"/>
          </a:xfrm>
          <a:prstGeom prst="rect">
            <a:avLst/>
          </a:prstGeom>
        </p:spPr>
        <p:txBody>
          <a:bodyPr numCol="2" spcCol="568959"/>
          <a:lstStyle/>
          <a:p>
            <a:pPr>
              <a:defRPr sz="2000"/>
            </a:pPr>
            <a:r>
              <a:t>Post normalization correlation between fixed and floating price strong.</a:t>
            </a:r>
          </a:p>
          <a:p>
            <a:pPr>
              <a:defRPr sz="2000"/>
            </a:pPr>
            <a:r>
              <a:t>Floating data transaction depth now significant and growing. </a:t>
            </a:r>
          </a:p>
          <a:p>
            <a:pPr>
              <a:defRPr sz="2000"/>
            </a:pPr>
            <a:r>
              <a:t>Floating price transactions accorded 50% volume weight to give fixed prices priority.</a:t>
            </a:r>
          </a:p>
        </p:txBody>
      </p:sp>
      <p:graphicFrame>
        <p:nvGraphicFramePr>
          <p:cNvPr id="253" name="Chart 5"/>
          <p:cNvGraphicFramePr/>
          <p:nvPr/>
        </p:nvGraphicFramePr>
        <p:xfrm>
          <a:off x="913931" y="3946196"/>
          <a:ext cx="11476084" cy="4733549"/>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5" name="Footer Placeholder 4"/>
          <p:cNvSpPr txBox="1"/>
          <p:nvPr/>
        </p:nvSpPr>
        <p:spPr>
          <a:xfrm>
            <a:off x="4330598" y="8968339"/>
            <a:ext cx="4642168" cy="295149"/>
          </a:xfrm>
          <a:prstGeom prst="rect">
            <a:avLst/>
          </a:prstGeom>
          <a:ln w="12700">
            <a:miter lim="400000"/>
          </a:ln>
          <a:extLst>
            <a:ext uri="{C572A759-6A51-4108-AA02-DFA0A04FC94B}">
              <ma14:wrappingTextBoxFlag xmlns:ma14="http://schemas.microsoft.com/office/mac/drawingml/2011/main" xmlns="" val="1"/>
            </a:ext>
          </a:extLst>
        </p:spPr>
        <p:txBody>
          <a:bodyPr lIns="65023" tIns="65023" rIns="65023" bIns="65023" anchor="ctr">
            <a:spAutoFit/>
          </a:bodyPr>
          <a:lstStyle>
            <a:lvl1pPr algn="ctr">
              <a:defRPr sz="1100">
                <a:solidFill>
                  <a:srgbClr val="636463"/>
                </a:solidFill>
                <a:latin typeface="Verdana"/>
                <a:ea typeface="Verdana"/>
                <a:cs typeface="Verdana"/>
                <a:sym typeface="Verdana"/>
              </a:defRPr>
            </a:lvl1pPr>
          </a:lstStyle>
          <a:p>
            <a:r>
              <a:t>Copyright © 2018 Argus Media group. All rights reserved.</a:t>
            </a:r>
          </a:p>
        </p:txBody>
      </p:sp>
      <p:sp>
        <p:nvSpPr>
          <p:cNvPr id="256" name="Content Placeholder 1"/>
          <p:cNvSpPr txBox="1">
            <a:spLocks noGrp="1"/>
          </p:cNvSpPr>
          <p:nvPr>
            <p:ph type="body" sz="half" idx="1"/>
          </p:nvPr>
        </p:nvSpPr>
        <p:spPr>
          <a:xfrm>
            <a:off x="866986" y="1625601"/>
            <a:ext cx="5527041" cy="6068908"/>
          </a:xfrm>
          <a:prstGeom prst="rect">
            <a:avLst/>
          </a:prstGeom>
        </p:spPr>
        <p:txBody>
          <a:bodyPr/>
          <a:lstStyle/>
          <a:p>
            <a:pPr marL="457200" indent="-457200">
              <a:lnSpc>
                <a:spcPct val="90000"/>
              </a:lnSpc>
              <a:defRPr sz="2000"/>
            </a:pPr>
            <a:r>
              <a:t>The lump premium (LP) follows the same weighting structure. But there is no inclusion of floating price deals (against a LP index) </a:t>
            </a:r>
          </a:p>
          <a:p>
            <a:pPr marL="457200" indent="-457200">
              <a:lnSpc>
                <a:spcPct val="90000"/>
              </a:lnSpc>
              <a:defRPr sz="2000"/>
            </a:pPr>
            <a:r>
              <a:t>The LP is calculated as a volume weighted average of LPs. </a:t>
            </a:r>
          </a:p>
          <a:p>
            <a:pPr marL="457200" indent="-457200">
              <a:lnSpc>
                <a:spcPct val="90000"/>
              </a:lnSpc>
              <a:defRPr sz="2000"/>
            </a:pPr>
            <a:r>
              <a:t>Currently there are only adjustments for FOB-CFR. </a:t>
            </a:r>
          </a:p>
          <a:p>
            <a:pPr marL="457200" indent="-457200">
              <a:lnSpc>
                <a:spcPct val="90000"/>
              </a:lnSpc>
              <a:defRPr sz="2000"/>
            </a:pPr>
            <a:r>
              <a:t>There is no brand, VIM or timing adjustment. It is based on PBL. </a:t>
            </a:r>
          </a:p>
        </p:txBody>
      </p:sp>
      <p:sp>
        <p:nvSpPr>
          <p:cNvPr id="257" name="Title 2"/>
          <p:cNvSpPr txBox="1">
            <a:spLocks noGrp="1"/>
          </p:cNvSpPr>
          <p:nvPr>
            <p:ph type="title"/>
          </p:nvPr>
        </p:nvSpPr>
        <p:spPr>
          <a:xfrm>
            <a:off x="866986" y="433493"/>
            <a:ext cx="11379201" cy="866987"/>
          </a:xfrm>
          <a:prstGeom prst="rect">
            <a:avLst/>
          </a:prstGeom>
        </p:spPr>
        <p:txBody>
          <a:bodyPr/>
          <a:lstStyle/>
          <a:p>
            <a:r>
              <a:t>Lump premium</a:t>
            </a:r>
          </a:p>
        </p:txBody>
      </p:sp>
      <p:pic>
        <p:nvPicPr>
          <p:cNvPr id="258" name="Image" descr="Image"/>
          <p:cNvPicPr>
            <a:picLocks noChangeAspect="1"/>
          </p:cNvPicPr>
          <p:nvPr/>
        </p:nvPicPr>
        <p:blipFill>
          <a:blip r:embed="rId2">
            <a:extLst/>
          </a:blip>
          <a:stretch>
            <a:fillRect/>
          </a:stretch>
        </p:blipFill>
        <p:spPr>
          <a:xfrm>
            <a:off x="6767429" y="1845846"/>
            <a:ext cx="5511755" cy="5511754"/>
          </a:xfrm>
          <a:prstGeom prst="rect">
            <a:avLst/>
          </a:prstGeom>
          <a:ln w="12700">
            <a:miter lim="400000"/>
          </a:ln>
        </p:spPr>
      </p:pic>
      <p:sp>
        <p:nvSpPr>
          <p:cNvPr id="259" name="テキスト ボックス 16"/>
          <p:cNvSpPr txBox="1"/>
          <p:nvPr/>
        </p:nvSpPr>
        <p:spPr>
          <a:xfrm>
            <a:off x="10471669" y="6505235"/>
            <a:ext cx="2020919" cy="1348619"/>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rmAutofit/>
          </a:bodyPr>
          <a:lstStyle/>
          <a:p>
            <a:pPr defTabSz="914400">
              <a:defRPr sz="1400" b="1">
                <a:latin typeface="Verdana"/>
                <a:ea typeface="Verdana"/>
                <a:cs typeface="Verdana"/>
                <a:sym typeface="Verdana"/>
              </a:defRPr>
            </a:pPr>
            <a:r>
              <a:t>Trade data </a:t>
            </a:r>
          </a:p>
          <a:p>
            <a:pPr defTabSz="914400">
              <a:defRPr sz="1400" b="1">
                <a:latin typeface="Verdana"/>
                <a:ea typeface="Verdana"/>
                <a:cs typeface="Verdana"/>
                <a:sym typeface="Verdana"/>
              </a:defRPr>
            </a:pPr>
            <a:r>
              <a:t>(bids and offers) </a:t>
            </a:r>
          </a:p>
          <a:p>
            <a:pPr defTabSz="914400">
              <a:defRPr sz="1400" b="1">
                <a:latin typeface="Verdana"/>
                <a:ea typeface="Verdana"/>
                <a:cs typeface="Verdana"/>
                <a:sym typeface="Verdana"/>
              </a:defRPr>
            </a:pPr>
            <a:r>
              <a:t>and indicative levels (5%)</a:t>
            </a:r>
          </a:p>
        </p:txBody>
      </p:sp>
      <p:sp>
        <p:nvSpPr>
          <p:cNvPr id="260" name="直線コネクタ 18"/>
          <p:cNvSpPr/>
          <p:nvPr/>
        </p:nvSpPr>
        <p:spPr>
          <a:xfrm flipH="1">
            <a:off x="10051757" y="7028271"/>
            <a:ext cx="258419" cy="1"/>
          </a:xfrm>
          <a:prstGeom prst="line">
            <a:avLst/>
          </a:prstGeom>
          <a:ln w="12700">
            <a:solidFill>
              <a:srgbClr val="000000"/>
            </a:solidFill>
            <a:headEnd type="arrow"/>
          </a:ln>
        </p:spPr>
        <p:txBody>
          <a:bodyPr lIns="45719" rIns="45719"/>
          <a:lstStyle/>
          <a:p>
            <a:pPr defTabSz="914400">
              <a:defRPr sz="1800"/>
            </a:pPr>
            <a:endParaRPr/>
          </a:p>
        </p:txBody>
      </p:sp>
      <p:sp>
        <p:nvSpPr>
          <p:cNvPr id="261" name="E-Platform trades…"/>
          <p:cNvSpPr txBox="1"/>
          <p:nvPr/>
        </p:nvSpPr>
        <p:spPr>
          <a:xfrm>
            <a:off x="7502388" y="2583895"/>
            <a:ext cx="4041837" cy="472441"/>
          </a:xfrm>
          <a:prstGeom prst="rect">
            <a:avLst/>
          </a:prstGeom>
          <a:ln w="12700">
            <a:miter lim="400000"/>
          </a:ln>
          <a:extLst>
            <a:ext uri="{C572A759-6A51-4108-AA02-DFA0A04FC94B}">
              <ma14:wrappingTextBoxFlag xmlns:ma14="http://schemas.microsoft.com/office/mac/drawingml/2011/main" xmlns="" val="1"/>
            </a:ext>
          </a:extLst>
        </p:spPr>
        <p:txBody>
          <a:bodyPr lIns="45719" rIns="45719" anchor="ctr">
            <a:spAutoFit/>
          </a:bodyPr>
          <a:lstStyle/>
          <a:p>
            <a:pPr algn="ctr" defTabSz="914400">
              <a:defRPr sz="1200" b="1" cap="all">
                <a:solidFill>
                  <a:srgbClr val="FFFFFF"/>
                </a:solidFill>
                <a:latin typeface="Verdana"/>
                <a:ea typeface="Verdana"/>
                <a:cs typeface="Verdana"/>
                <a:sym typeface="Verdana"/>
              </a:defRPr>
            </a:pPr>
            <a:r>
              <a:t>E-Platform trades</a:t>
            </a:r>
          </a:p>
          <a:p>
            <a:pPr algn="ctr" defTabSz="914400">
              <a:defRPr sz="1200" b="1" cap="all">
                <a:solidFill>
                  <a:srgbClr val="FFFFFF"/>
                </a:solidFill>
                <a:latin typeface="Verdana"/>
                <a:ea typeface="Verdana"/>
                <a:cs typeface="Verdana"/>
                <a:sym typeface="Verdana"/>
              </a:defRPr>
            </a:pPr>
            <a:r>
              <a:t>Bilateral trades (100%)</a:t>
            </a:r>
          </a:p>
        </p:txBody>
      </p:sp>
      <p:sp>
        <p:nvSpPr>
          <p:cNvPr id="262" name="Platform Bid/Offer (20%)"/>
          <p:cNvSpPr txBox="1"/>
          <p:nvPr/>
        </p:nvSpPr>
        <p:spPr>
          <a:xfrm>
            <a:off x="8512847" y="5355389"/>
            <a:ext cx="2020919" cy="472441"/>
          </a:xfrm>
          <a:prstGeom prst="rect">
            <a:avLst/>
          </a:prstGeom>
          <a:ln w="12700">
            <a:miter lim="400000"/>
          </a:ln>
          <a:extLst>
            <a:ext uri="{C572A759-6A51-4108-AA02-DFA0A04FC94B}">
              <ma14:wrappingTextBoxFlag xmlns:ma14="http://schemas.microsoft.com/office/mac/drawingml/2011/main" xmlns="" val="1"/>
            </a:ext>
          </a:extLst>
        </p:spPr>
        <p:txBody>
          <a:bodyPr lIns="45719" rIns="45719" anchor="ctr">
            <a:spAutoFit/>
          </a:bodyPr>
          <a:lstStyle>
            <a:lvl1pPr algn="ctr" defTabSz="914400">
              <a:defRPr sz="1200" b="1" cap="all">
                <a:solidFill>
                  <a:srgbClr val="FFFFFF"/>
                </a:solidFill>
                <a:latin typeface="Verdana"/>
                <a:ea typeface="Verdana"/>
                <a:cs typeface="Verdana"/>
                <a:sym typeface="Verdana"/>
              </a:defRPr>
            </a:lvl1pPr>
          </a:lstStyle>
          <a:p>
            <a:r>
              <a:t>Platform Bid/Offer (20%)</a:t>
            </a:r>
          </a:p>
        </p:txBody>
      </p:sp>
      <p:sp>
        <p:nvSpPr>
          <p:cNvPr id="263" name="テキスト ボックス 9"/>
          <p:cNvSpPr txBox="1"/>
          <p:nvPr/>
        </p:nvSpPr>
        <p:spPr>
          <a:xfrm>
            <a:off x="9291381" y="6505260"/>
            <a:ext cx="463851" cy="48502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rmAutofit/>
          </a:bodyPr>
          <a:lstStyle>
            <a:lvl1pPr algn="ctr" defTabSz="905255">
              <a:defRPr sz="1386" b="1">
                <a:solidFill>
                  <a:srgbClr val="FFFFFF"/>
                </a:solidFill>
                <a:latin typeface="Verdana"/>
                <a:ea typeface="Verdana"/>
                <a:cs typeface="Verdana"/>
                <a:sym typeface="Verdana"/>
              </a:defRPr>
            </a:lvl1pPr>
          </a:lstStyle>
          <a:p>
            <a:r>
              <a:t>Fall-back</a:t>
            </a:r>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 name="Title 3"/>
          <p:cNvSpPr txBox="1">
            <a:spLocks noGrp="1"/>
          </p:cNvSpPr>
          <p:nvPr>
            <p:ph type="title"/>
          </p:nvPr>
        </p:nvSpPr>
        <p:spPr>
          <a:prstGeom prst="rect">
            <a:avLst/>
          </a:prstGeom>
        </p:spPr>
        <p:txBody>
          <a:bodyPr/>
          <a:lstStyle/>
          <a:p>
            <a:r>
              <a:t>Transparency</a:t>
            </a:r>
          </a:p>
        </p:txBody>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 name="Footer Placeholder 4"/>
          <p:cNvSpPr txBox="1"/>
          <p:nvPr/>
        </p:nvSpPr>
        <p:spPr>
          <a:xfrm>
            <a:off x="4330598" y="8968339"/>
            <a:ext cx="4642168" cy="295149"/>
          </a:xfrm>
          <a:prstGeom prst="rect">
            <a:avLst/>
          </a:prstGeom>
          <a:ln w="12700">
            <a:miter lim="400000"/>
          </a:ln>
          <a:extLst>
            <a:ext uri="{C572A759-6A51-4108-AA02-DFA0A04FC94B}">
              <ma14:wrappingTextBoxFlag xmlns:ma14="http://schemas.microsoft.com/office/mac/drawingml/2011/main" xmlns="" val="1"/>
            </a:ext>
          </a:extLst>
        </p:spPr>
        <p:txBody>
          <a:bodyPr lIns="65023" tIns="65023" rIns="65023" bIns="65023" anchor="ctr">
            <a:spAutoFit/>
          </a:bodyPr>
          <a:lstStyle>
            <a:lvl1pPr algn="ctr">
              <a:defRPr sz="1100">
                <a:solidFill>
                  <a:srgbClr val="636463"/>
                </a:solidFill>
                <a:latin typeface="Verdana"/>
                <a:ea typeface="Verdana"/>
                <a:cs typeface="Verdana"/>
                <a:sym typeface="Verdana"/>
              </a:defRPr>
            </a:lvl1pPr>
          </a:lstStyle>
          <a:p>
            <a:r>
              <a:t>Copyright © 2018 Argus Media group. All rights reserved.</a:t>
            </a:r>
          </a:p>
        </p:txBody>
      </p:sp>
      <p:sp>
        <p:nvSpPr>
          <p:cNvPr id="268" name="Content Placeholder 1"/>
          <p:cNvSpPr txBox="1">
            <a:spLocks noGrp="1"/>
          </p:cNvSpPr>
          <p:nvPr>
            <p:ph type="body" sz="half" idx="1"/>
          </p:nvPr>
        </p:nvSpPr>
        <p:spPr>
          <a:xfrm>
            <a:off x="866986" y="1625601"/>
            <a:ext cx="5527041" cy="6068908"/>
          </a:xfrm>
          <a:prstGeom prst="rect">
            <a:avLst/>
          </a:prstGeom>
        </p:spPr>
        <p:txBody>
          <a:bodyPr/>
          <a:lstStyle/>
          <a:p>
            <a:pPr marL="434340" indent="-434340" defTabSz="1235455">
              <a:lnSpc>
                <a:spcPct val="90000"/>
              </a:lnSpc>
              <a:spcBef>
                <a:spcPts val="500"/>
              </a:spcBef>
              <a:defRPr sz="1900"/>
            </a:pPr>
            <a:r>
              <a:t>The Argus ICX aims to capture the widest set of data while sharing as much as possible about the index inputs:</a:t>
            </a:r>
          </a:p>
          <a:p>
            <a:pPr marL="807600" lvl="1" indent="-373260" defTabSz="1235455">
              <a:lnSpc>
                <a:spcPct val="90000"/>
              </a:lnSpc>
              <a:spcBef>
                <a:spcPts val="500"/>
              </a:spcBef>
              <a:buFont typeface="Courier New"/>
              <a:buChar char="o"/>
              <a:defRPr sz="1900"/>
            </a:pPr>
            <a:r>
              <a:rPr b="1"/>
              <a:t>Transparency of process</a:t>
            </a:r>
            <a:r>
              <a:t>: the price calculation process is applied consistently.</a:t>
            </a:r>
          </a:p>
          <a:p>
            <a:pPr marL="807600" lvl="1" indent="-373260" defTabSz="1235455">
              <a:lnSpc>
                <a:spcPct val="90000"/>
              </a:lnSpc>
              <a:spcBef>
                <a:spcPts val="500"/>
              </a:spcBef>
              <a:buFont typeface="Courier New"/>
              <a:buChar char="o"/>
              <a:defRPr sz="1900"/>
            </a:pPr>
            <a:r>
              <a:rPr b="1"/>
              <a:t>Transparency of workings</a:t>
            </a:r>
            <a:r>
              <a:t>: Daily rationales are now published in Argus Ferrous Markets (AFM). A daily data breakdown will be published daily at around 7pm (see example, right).</a:t>
            </a:r>
          </a:p>
          <a:p>
            <a:pPr marL="807600" lvl="1" indent="-373260" defTabSz="1235455">
              <a:lnSpc>
                <a:spcPct val="90000"/>
              </a:lnSpc>
              <a:spcBef>
                <a:spcPts val="500"/>
              </a:spcBef>
              <a:buFont typeface="Courier New"/>
              <a:buChar char="o"/>
              <a:defRPr sz="1900"/>
            </a:pPr>
            <a:r>
              <a:rPr b="1"/>
              <a:t>Transparency of inputs</a:t>
            </a:r>
            <a:r>
              <a:t>: Monthly Data Audits show what went into the ICX™62pc index each month (next slide).</a:t>
            </a:r>
          </a:p>
          <a:p>
            <a:pPr marL="807600" lvl="1" indent="-373260" defTabSz="1235455">
              <a:lnSpc>
                <a:spcPct val="90000"/>
              </a:lnSpc>
              <a:spcBef>
                <a:spcPts val="500"/>
              </a:spcBef>
              <a:buFont typeface="Courier New"/>
              <a:buChar char="o"/>
              <a:defRPr sz="1900"/>
            </a:pPr>
            <a:r>
              <a:rPr b="1"/>
              <a:t>Transparency of data</a:t>
            </a:r>
            <a:r>
              <a:t>: A daily deals table lists out trades which are widely known to the market/publicly transacted on platform (next, next slide).</a:t>
            </a:r>
          </a:p>
        </p:txBody>
      </p:sp>
      <p:sp>
        <p:nvSpPr>
          <p:cNvPr id="269" name="Title 2"/>
          <p:cNvSpPr txBox="1">
            <a:spLocks noGrp="1"/>
          </p:cNvSpPr>
          <p:nvPr>
            <p:ph type="title"/>
          </p:nvPr>
        </p:nvSpPr>
        <p:spPr>
          <a:xfrm>
            <a:off x="866986" y="433493"/>
            <a:ext cx="11379201" cy="866987"/>
          </a:xfrm>
          <a:prstGeom prst="rect">
            <a:avLst/>
          </a:prstGeom>
        </p:spPr>
        <p:txBody>
          <a:bodyPr/>
          <a:lstStyle/>
          <a:p>
            <a:r>
              <a:t>A highly transparent index</a:t>
            </a:r>
          </a:p>
        </p:txBody>
      </p:sp>
      <p:graphicFrame>
        <p:nvGraphicFramePr>
          <p:cNvPr id="270" name="Table 6"/>
          <p:cNvGraphicFramePr/>
          <p:nvPr/>
        </p:nvGraphicFramePr>
        <p:xfrm>
          <a:off x="7070328" y="1511300"/>
          <a:ext cx="5187738" cy="6793992"/>
        </p:xfrm>
        <a:graphic>
          <a:graphicData uri="http://schemas.openxmlformats.org/drawingml/2006/table">
            <a:tbl>
              <a:tblPr>
                <a:tableStyleId>{8F44A2F1-9E1F-4B54-A3A2-5F16C0AD49E2}</a:tableStyleId>
              </a:tblPr>
              <a:tblGrid>
                <a:gridCol w="3527030">
                  <a:extLst>
                    <a:ext uri="{9D8B030D-6E8A-4147-A177-3AD203B41FA5}">
                      <a16:colId xmlns:a16="http://schemas.microsoft.com/office/drawing/2014/main" val="20000"/>
                    </a:ext>
                  </a:extLst>
                </a:gridCol>
                <a:gridCol w="1660708">
                  <a:extLst>
                    <a:ext uri="{9D8B030D-6E8A-4147-A177-3AD203B41FA5}">
                      <a16:colId xmlns:a16="http://schemas.microsoft.com/office/drawing/2014/main" val="20001"/>
                    </a:ext>
                  </a:extLst>
                </a:gridCol>
              </a:tblGrid>
              <a:tr h="274320">
                <a:tc gridSpan="2">
                  <a:txBody>
                    <a:bodyPr/>
                    <a:lstStyle/>
                    <a:p>
                      <a:pPr algn="l">
                        <a:defRPr sz="1800"/>
                      </a:pPr>
                      <a:r>
                        <a:rPr sz="1000" b="1">
                          <a:solidFill>
                            <a:srgbClr val="FFFFFF"/>
                          </a:solidFill>
                          <a:sym typeface="Verdana"/>
                        </a:rPr>
                        <a:t>ICX™ index rationale data points (daily) (12 Jun)</a:t>
                      </a:r>
                    </a:p>
                  </a:txBody>
                  <a:tcPr marL="0" marR="0" marT="0" marB="0" anchor="ctr" horzOverflow="overflow">
                    <a:lnL w="6350">
                      <a:solidFill>
                        <a:srgbClr val="BFBFBF"/>
                      </a:solidFill>
                    </a:lnL>
                    <a:lnR w="12700">
                      <a:solidFill>
                        <a:srgbClr val="FFFFFF"/>
                      </a:solidFill>
                    </a:lnR>
                    <a:lnB w="6350">
                      <a:solidFill>
                        <a:srgbClr val="BFBFBF"/>
                      </a:solidFill>
                    </a:lnB>
                    <a:solidFill>
                      <a:srgbClr val="005DAA"/>
                    </a:solidFill>
                  </a:tcPr>
                </a:tc>
                <a:tc hMerge="1">
                  <a:txBody>
                    <a:bodyPr/>
                    <a:lstStyle/>
                    <a:p>
                      <a:endParaRPr lang="en-US"/>
                    </a:p>
                  </a:txBody>
                  <a:tcPr/>
                </a:tc>
                <a:extLst>
                  <a:ext uri="{0D108BD9-81ED-4DB2-BD59-A6C34878D82A}">
                    <a16:rowId xmlns:a16="http://schemas.microsoft.com/office/drawing/2014/main" val="10000"/>
                  </a:ext>
                </a:extLst>
              </a:tr>
              <a:tr h="210312">
                <a:tc>
                  <a:txBody>
                    <a:bodyPr/>
                    <a:lstStyle/>
                    <a:p>
                      <a:pPr algn="l">
                        <a:defRPr sz="1800"/>
                      </a:pPr>
                      <a:r>
                        <a:rPr sz="1000" b="1">
                          <a:sym typeface="Verdana"/>
                        </a:rPr>
                        <a:t>For 12 Jun ICX™:</a:t>
                      </a:r>
                    </a:p>
                  </a:txBody>
                  <a:tcPr marL="0" marR="0" marT="0" marB="0" anchor="ctr" horzOverflow="overflow">
                    <a:lnL w="6350">
                      <a:solidFill>
                        <a:srgbClr val="BFBFBF"/>
                      </a:solidFill>
                    </a:lnL>
                    <a:lnR w="6350">
                      <a:solidFill>
                        <a:srgbClr val="BFBFBF"/>
                      </a:solidFill>
                    </a:lnR>
                    <a:lnT w="6350">
                      <a:solidFill>
                        <a:srgbClr val="BFBFBF"/>
                      </a:solidFill>
                    </a:lnT>
                    <a:lnB w="6350">
                      <a:solidFill>
                        <a:srgbClr val="D9D9D9"/>
                      </a:solidFill>
                    </a:lnB>
                    <a:solidFill>
                      <a:srgbClr val="D9D9D9"/>
                    </a:solidFill>
                  </a:tcPr>
                </a:tc>
                <a:tc>
                  <a:txBody>
                    <a:bodyPr/>
                    <a:lstStyle/>
                    <a:p>
                      <a:pPr algn="ctr">
                        <a:defRPr sz="1800"/>
                      </a:pPr>
                      <a:r>
                        <a:rPr sz="1000" b="1">
                          <a:sym typeface="Verdana"/>
                        </a:rPr>
                        <a:t>64.35</a:t>
                      </a:r>
                    </a:p>
                  </a:txBody>
                  <a:tcPr marL="0" marR="0" marT="0" marB="0" anchor="ctr" horzOverflow="overflow">
                    <a:lnL w="6350">
                      <a:solidFill>
                        <a:srgbClr val="BFBFBF"/>
                      </a:solidFill>
                    </a:lnL>
                    <a:lnR w="6350">
                      <a:solidFill>
                        <a:srgbClr val="FFFFFF"/>
                      </a:solidFill>
                    </a:lnR>
                    <a:lnT w="6350">
                      <a:solidFill>
                        <a:srgbClr val="BFBFBF"/>
                      </a:solidFill>
                    </a:lnT>
                    <a:lnB w="6350">
                      <a:solidFill>
                        <a:srgbClr val="D9D9D9"/>
                      </a:solidFill>
                    </a:lnB>
                    <a:solidFill>
                      <a:srgbClr val="D9D9D9"/>
                    </a:solidFill>
                  </a:tcPr>
                </a:tc>
                <a:extLst>
                  <a:ext uri="{0D108BD9-81ED-4DB2-BD59-A6C34878D82A}">
                    <a16:rowId xmlns:a16="http://schemas.microsoft.com/office/drawing/2014/main" val="10001"/>
                  </a:ext>
                </a:extLst>
              </a:tr>
              <a:tr h="210312">
                <a:tc gridSpan="2">
                  <a:txBody>
                    <a:bodyPr/>
                    <a:lstStyle/>
                    <a:p>
                      <a:pPr algn="ctr">
                        <a:defRPr sz="1800"/>
                      </a:pPr>
                      <a:r>
                        <a:rPr sz="1000">
                          <a:sym typeface="Verdana"/>
                        </a:rPr>
                        <a:t> </a:t>
                      </a:r>
                    </a:p>
                  </a:txBody>
                  <a:tcPr marL="0" marR="0" marT="0" marB="0" anchor="b" horzOverflow="overflow">
                    <a:lnL w="6350">
                      <a:solidFill>
                        <a:srgbClr val="FFFFFF"/>
                      </a:solidFill>
                    </a:lnL>
                    <a:lnR w="12700">
                      <a:solidFill>
                        <a:srgbClr val="FFFFFF"/>
                      </a:solidFill>
                    </a:lnR>
                    <a:lnT w="6350">
                      <a:solidFill>
                        <a:srgbClr val="D9D9D9"/>
                      </a:solidFill>
                    </a:lnT>
                    <a:lnB w="6350">
                      <a:solidFill>
                        <a:srgbClr val="D9D9D9"/>
                      </a:solidFill>
                    </a:lnB>
                    <a:solidFill>
                      <a:srgbClr val="FFFFFF"/>
                    </a:solidFill>
                  </a:tcPr>
                </a:tc>
                <a:tc hMerge="1">
                  <a:txBody>
                    <a:bodyPr/>
                    <a:lstStyle/>
                    <a:p>
                      <a:endParaRPr lang="en-US"/>
                    </a:p>
                  </a:txBody>
                  <a:tcPr/>
                </a:tc>
                <a:extLst>
                  <a:ext uri="{0D108BD9-81ED-4DB2-BD59-A6C34878D82A}">
                    <a16:rowId xmlns:a16="http://schemas.microsoft.com/office/drawing/2014/main" val="10002"/>
                  </a:ext>
                </a:extLst>
              </a:tr>
              <a:tr h="210312">
                <a:tc gridSpan="2">
                  <a:txBody>
                    <a:bodyPr/>
                    <a:lstStyle/>
                    <a:p>
                      <a:pPr algn="l">
                        <a:defRPr sz="1800"/>
                      </a:pPr>
                      <a:r>
                        <a:rPr sz="1000" b="1">
                          <a:sym typeface="Verdana"/>
                        </a:rPr>
                        <a:t>Tier 1: Fixed-price deals (100%)</a:t>
                      </a:r>
                    </a:p>
                  </a:txBody>
                  <a:tcPr marL="0" marR="0" marT="0" marB="0" anchor="ctr" horzOverflow="overflow">
                    <a:lnL w="6350">
                      <a:solidFill>
                        <a:srgbClr val="BFBFBF"/>
                      </a:solidFill>
                    </a:lnL>
                    <a:lnR w="12700">
                      <a:solidFill>
                        <a:srgbClr val="FFFFFF"/>
                      </a:solidFill>
                    </a:lnR>
                    <a:lnT w="6350">
                      <a:solidFill>
                        <a:srgbClr val="D9D9D9"/>
                      </a:solidFill>
                    </a:lnT>
                    <a:lnB w="6350">
                      <a:solidFill>
                        <a:srgbClr val="BFBFBF"/>
                      </a:solidFill>
                    </a:lnB>
                    <a:solidFill>
                      <a:srgbClr val="D6DCE4"/>
                    </a:solidFill>
                  </a:tcPr>
                </a:tc>
                <a:tc hMerge="1">
                  <a:txBody>
                    <a:bodyPr/>
                    <a:lstStyle/>
                    <a:p>
                      <a:endParaRPr lang="en-US"/>
                    </a:p>
                  </a:txBody>
                  <a:tcPr/>
                </a:tc>
                <a:extLst>
                  <a:ext uri="{0D108BD9-81ED-4DB2-BD59-A6C34878D82A}">
                    <a16:rowId xmlns:a16="http://schemas.microsoft.com/office/drawing/2014/main" val="10003"/>
                  </a:ext>
                </a:extLst>
              </a:tr>
              <a:tr h="210312">
                <a:tc>
                  <a:txBody>
                    <a:bodyPr/>
                    <a:lstStyle/>
                    <a:p>
                      <a:pPr algn="l">
                        <a:defRPr sz="1800"/>
                      </a:pPr>
                      <a:r>
                        <a:rPr sz="1000">
                          <a:sym typeface="Verdana"/>
                        </a:rPr>
                        <a:t>Number of data points</a:t>
                      </a:r>
                    </a:p>
                  </a:txBody>
                  <a:tcPr marL="0" marR="0" marT="0" marB="0" anchor="ctr" horzOverflow="overflow">
                    <a:lnL w="6350">
                      <a:solidFill>
                        <a:srgbClr val="BFBFBF"/>
                      </a:solidFill>
                    </a:lnL>
                    <a:lnR w="6350">
                      <a:solidFill>
                        <a:srgbClr val="FFFFFF"/>
                      </a:solidFill>
                    </a:lnR>
                    <a:lnT w="6350">
                      <a:solidFill>
                        <a:srgbClr val="BFBFBF"/>
                      </a:solidFill>
                    </a:lnT>
                    <a:lnB w="6350">
                      <a:solidFill>
                        <a:srgbClr val="FFFFFF"/>
                      </a:solidFill>
                    </a:lnB>
                    <a:solidFill>
                      <a:srgbClr val="6CADDF">
                        <a:alpha val="50000"/>
                      </a:srgbClr>
                    </a:solidFill>
                  </a:tcPr>
                </a:tc>
                <a:tc>
                  <a:txBody>
                    <a:bodyPr/>
                    <a:lstStyle/>
                    <a:p>
                      <a:pPr algn="ctr">
                        <a:defRPr sz="1800"/>
                      </a:pPr>
                      <a:r>
                        <a:rPr sz="1000">
                          <a:sym typeface="Verdana"/>
                        </a:rPr>
                        <a:t>2</a:t>
                      </a:r>
                    </a:p>
                  </a:txBody>
                  <a:tcPr marL="0" marR="0" marT="0" marB="0" anchor="ctr" horzOverflow="overflow">
                    <a:lnL w="6350">
                      <a:solidFill>
                        <a:srgbClr val="FFFFFF"/>
                      </a:solidFill>
                    </a:lnL>
                    <a:lnR w="6350">
                      <a:solidFill>
                        <a:srgbClr val="FFFFFF"/>
                      </a:solidFill>
                    </a:lnR>
                    <a:lnT w="6350">
                      <a:solidFill>
                        <a:srgbClr val="BFBFBF"/>
                      </a:solidFill>
                    </a:lnT>
                    <a:lnB w="6350">
                      <a:solidFill>
                        <a:srgbClr val="FFFFFF"/>
                      </a:solidFill>
                    </a:lnB>
                    <a:solidFill>
                      <a:srgbClr val="6CADDF">
                        <a:alpha val="50000"/>
                      </a:srgbClr>
                    </a:solidFill>
                  </a:tcPr>
                </a:tc>
                <a:extLst>
                  <a:ext uri="{0D108BD9-81ED-4DB2-BD59-A6C34878D82A}">
                    <a16:rowId xmlns:a16="http://schemas.microsoft.com/office/drawing/2014/main" val="10004"/>
                  </a:ext>
                </a:extLst>
              </a:tr>
              <a:tr h="210312">
                <a:tc>
                  <a:txBody>
                    <a:bodyPr/>
                    <a:lstStyle/>
                    <a:p>
                      <a:pPr algn="l">
                        <a:defRPr sz="1800"/>
                      </a:pPr>
                      <a:r>
                        <a:rPr sz="1000">
                          <a:sym typeface="Verdana"/>
                        </a:rPr>
                        <a:t>Avg. normalised price</a:t>
                      </a:r>
                    </a:p>
                  </a:txBody>
                  <a:tcPr marL="0" marR="0" marT="0" marB="0" anchor="ctr" horzOverflow="overflow">
                    <a:lnL w="6350">
                      <a:solidFill>
                        <a:srgbClr val="FFFFFF"/>
                      </a:solidFill>
                    </a:lnL>
                    <a:lnR w="6350">
                      <a:solidFill>
                        <a:srgbClr val="BFBFBF"/>
                      </a:solidFill>
                    </a:lnR>
                    <a:lnT w="6350">
                      <a:solidFill>
                        <a:srgbClr val="FFFFFF"/>
                      </a:solidFill>
                    </a:lnT>
                    <a:lnB w="6350">
                      <a:solidFill>
                        <a:srgbClr val="FFFFFF"/>
                      </a:solidFill>
                    </a:lnB>
                    <a:solidFill>
                      <a:srgbClr val="FFFFFF"/>
                    </a:solidFill>
                  </a:tcPr>
                </a:tc>
                <a:tc>
                  <a:txBody>
                    <a:bodyPr/>
                    <a:lstStyle/>
                    <a:p>
                      <a:pPr algn="ctr">
                        <a:defRPr sz="1800"/>
                      </a:pPr>
                      <a:r>
                        <a:rPr sz="1000">
                          <a:sym typeface="Verdana"/>
                        </a:rPr>
                        <a:t>64.33</a:t>
                      </a:r>
                    </a:p>
                  </a:txBody>
                  <a:tcPr marL="0" marR="0" marT="0" marB="0" anchor="ctr" horzOverflow="overflow">
                    <a:lnL w="6350">
                      <a:solidFill>
                        <a:srgbClr val="BFBFBF"/>
                      </a:solidFill>
                    </a:lnL>
                    <a:lnR w="6350">
                      <a:solidFill>
                        <a:srgbClr val="FFFFFF"/>
                      </a:solidFill>
                    </a:lnR>
                    <a:lnT w="6350">
                      <a:solidFill>
                        <a:srgbClr val="FFFFFF"/>
                      </a:solidFill>
                    </a:lnT>
                    <a:lnB w="6350">
                      <a:solidFill>
                        <a:srgbClr val="FFFFFF"/>
                      </a:solidFill>
                    </a:lnB>
                    <a:solidFill>
                      <a:srgbClr val="FFFFFF"/>
                    </a:solidFill>
                  </a:tcPr>
                </a:tc>
                <a:extLst>
                  <a:ext uri="{0D108BD9-81ED-4DB2-BD59-A6C34878D82A}">
                    <a16:rowId xmlns:a16="http://schemas.microsoft.com/office/drawing/2014/main" val="10005"/>
                  </a:ext>
                </a:extLst>
              </a:tr>
              <a:tr h="210312">
                <a:tc>
                  <a:txBody>
                    <a:bodyPr/>
                    <a:lstStyle/>
                    <a:p>
                      <a:pPr algn="l">
                        <a:defRPr sz="1800"/>
                      </a:pPr>
                      <a:r>
                        <a:rPr sz="1000">
                          <a:sym typeface="Verdana"/>
                        </a:rPr>
                        <a:t>Statistical exclusions</a:t>
                      </a:r>
                    </a:p>
                  </a:txBody>
                  <a:tcPr marL="0" marR="0" marT="0" marB="0" anchor="ctr" horzOverflow="overflow">
                    <a:lnL w="6350">
                      <a:solidFill>
                        <a:srgbClr val="BFBFBF"/>
                      </a:solidFill>
                    </a:lnL>
                    <a:lnR w="6350">
                      <a:solidFill>
                        <a:srgbClr val="FFFFFF"/>
                      </a:solidFill>
                    </a:lnR>
                    <a:lnT w="6350">
                      <a:solidFill>
                        <a:srgbClr val="FFFFFF"/>
                      </a:solidFill>
                    </a:lnT>
                    <a:lnB w="6350">
                      <a:solidFill>
                        <a:srgbClr val="FFFFFF"/>
                      </a:solidFill>
                    </a:lnB>
                    <a:solidFill>
                      <a:srgbClr val="6CADDF">
                        <a:alpha val="50000"/>
                      </a:srgbClr>
                    </a:solidFill>
                  </a:tcPr>
                </a:tc>
                <a:tc>
                  <a:txBody>
                    <a:bodyPr/>
                    <a:lstStyle/>
                    <a:p>
                      <a:pPr algn="ctr">
                        <a:defRPr sz="1800"/>
                      </a:pPr>
                      <a:r>
                        <a:rPr sz="1000">
                          <a:sym typeface="Verdana"/>
                        </a:rPr>
                        <a:t>0</a:t>
                      </a:r>
                    </a:p>
                  </a:txBody>
                  <a:tcPr marL="0" marR="0" marT="0" marB="0" anchor="ctr" horzOverflow="overflow">
                    <a:lnL w="6350">
                      <a:solidFill>
                        <a:srgbClr val="FFFFFF"/>
                      </a:solidFill>
                    </a:lnL>
                    <a:lnR w="6350">
                      <a:solidFill>
                        <a:srgbClr val="FFFFFF"/>
                      </a:solidFill>
                    </a:lnR>
                    <a:lnT w="6350">
                      <a:solidFill>
                        <a:srgbClr val="FFFFFF"/>
                      </a:solidFill>
                    </a:lnT>
                    <a:lnB w="6350">
                      <a:solidFill>
                        <a:srgbClr val="FFFFFF"/>
                      </a:solidFill>
                    </a:lnB>
                    <a:solidFill>
                      <a:srgbClr val="6CADDF">
                        <a:alpha val="50000"/>
                      </a:srgbClr>
                    </a:solidFill>
                  </a:tcPr>
                </a:tc>
                <a:extLst>
                  <a:ext uri="{0D108BD9-81ED-4DB2-BD59-A6C34878D82A}">
                    <a16:rowId xmlns:a16="http://schemas.microsoft.com/office/drawing/2014/main" val="10006"/>
                  </a:ext>
                </a:extLst>
              </a:tr>
              <a:tr h="210312">
                <a:tc>
                  <a:txBody>
                    <a:bodyPr/>
                    <a:lstStyle/>
                    <a:p>
                      <a:pPr algn="l">
                        <a:defRPr sz="1800"/>
                      </a:pPr>
                      <a:r>
                        <a:rPr sz="1000">
                          <a:sym typeface="Verdana"/>
                        </a:rPr>
                        <a:t>Weighted Avg. post-exclusions</a:t>
                      </a:r>
                    </a:p>
                  </a:txBody>
                  <a:tcPr marL="0" marR="0" marT="0" marB="0" anchor="ctr" horzOverflow="overflow">
                    <a:lnL w="6350">
                      <a:solidFill>
                        <a:srgbClr val="FFFFFF"/>
                      </a:solidFill>
                    </a:lnL>
                    <a:lnR w="6350">
                      <a:solidFill>
                        <a:srgbClr val="BFBFBF"/>
                      </a:solidFill>
                    </a:lnR>
                    <a:lnT w="6350">
                      <a:solidFill>
                        <a:srgbClr val="FFFFFF"/>
                      </a:solidFill>
                    </a:lnT>
                    <a:lnB w="6350">
                      <a:solidFill>
                        <a:srgbClr val="FFFFFF"/>
                      </a:solidFill>
                    </a:lnB>
                    <a:solidFill>
                      <a:srgbClr val="FFFFFF"/>
                    </a:solidFill>
                  </a:tcPr>
                </a:tc>
                <a:tc>
                  <a:txBody>
                    <a:bodyPr/>
                    <a:lstStyle/>
                    <a:p>
                      <a:pPr algn="ctr">
                        <a:defRPr sz="1800"/>
                      </a:pPr>
                      <a:r>
                        <a:rPr sz="1000">
                          <a:sym typeface="Verdana"/>
                        </a:rPr>
                        <a:t>64.33</a:t>
                      </a:r>
                    </a:p>
                  </a:txBody>
                  <a:tcPr marL="0" marR="0" marT="0" marB="0" anchor="ctr" horzOverflow="overflow">
                    <a:lnL w="6350">
                      <a:solidFill>
                        <a:srgbClr val="BFBFBF"/>
                      </a:solidFill>
                    </a:lnL>
                    <a:lnR w="6350">
                      <a:solidFill>
                        <a:srgbClr val="FFFFFF"/>
                      </a:solidFill>
                    </a:lnR>
                    <a:lnT w="6350">
                      <a:solidFill>
                        <a:srgbClr val="FFFFFF"/>
                      </a:solidFill>
                    </a:lnT>
                    <a:lnB w="6350">
                      <a:solidFill>
                        <a:srgbClr val="FFFFFF"/>
                      </a:solidFill>
                    </a:lnB>
                    <a:solidFill>
                      <a:srgbClr val="FFFFFF"/>
                    </a:solidFill>
                  </a:tcPr>
                </a:tc>
                <a:extLst>
                  <a:ext uri="{0D108BD9-81ED-4DB2-BD59-A6C34878D82A}">
                    <a16:rowId xmlns:a16="http://schemas.microsoft.com/office/drawing/2014/main" val="10007"/>
                  </a:ext>
                </a:extLst>
              </a:tr>
              <a:tr h="210312">
                <a:tc>
                  <a:txBody>
                    <a:bodyPr/>
                    <a:lstStyle/>
                    <a:p>
                      <a:pPr algn="l">
                        <a:defRPr sz="1800"/>
                      </a:pPr>
                      <a:r>
                        <a:rPr sz="1000">
                          <a:sym typeface="Verdana"/>
                        </a:rPr>
                        <a:t>ICX™ total weight</a:t>
                      </a:r>
                    </a:p>
                  </a:txBody>
                  <a:tcPr marL="0" marR="0" marT="0" marB="0" anchor="ctr" horzOverflow="overflow">
                    <a:lnL w="6350">
                      <a:solidFill>
                        <a:srgbClr val="BFBFBF"/>
                      </a:solidFill>
                    </a:lnL>
                    <a:lnR w="6350">
                      <a:solidFill>
                        <a:srgbClr val="FFFFFF"/>
                      </a:solidFill>
                    </a:lnR>
                    <a:lnT w="6350">
                      <a:solidFill>
                        <a:srgbClr val="FFFFFF"/>
                      </a:solidFill>
                    </a:lnT>
                    <a:lnB w="6350">
                      <a:solidFill>
                        <a:srgbClr val="D9D9D9"/>
                      </a:solidFill>
                    </a:lnB>
                    <a:solidFill>
                      <a:srgbClr val="6CADDF">
                        <a:alpha val="50000"/>
                      </a:srgbClr>
                    </a:solidFill>
                  </a:tcPr>
                </a:tc>
                <a:tc>
                  <a:txBody>
                    <a:bodyPr/>
                    <a:lstStyle/>
                    <a:p>
                      <a:pPr algn="ctr">
                        <a:defRPr sz="1800"/>
                      </a:pPr>
                      <a:r>
                        <a:rPr sz="1000">
                          <a:sym typeface="Verdana"/>
                        </a:rPr>
                        <a:t>82%</a:t>
                      </a:r>
                    </a:p>
                  </a:txBody>
                  <a:tcPr marL="0" marR="0" marT="0" marB="0" anchor="ctr" horzOverflow="overflow">
                    <a:lnL w="6350">
                      <a:solidFill>
                        <a:srgbClr val="FFFFFF"/>
                      </a:solidFill>
                    </a:lnL>
                    <a:lnR w="6350">
                      <a:solidFill>
                        <a:srgbClr val="FFFFFF"/>
                      </a:solidFill>
                    </a:lnR>
                    <a:lnT w="6350">
                      <a:solidFill>
                        <a:srgbClr val="FFFFFF"/>
                      </a:solidFill>
                    </a:lnT>
                    <a:lnB w="6350">
                      <a:solidFill>
                        <a:srgbClr val="D9D9D9"/>
                      </a:solidFill>
                    </a:lnB>
                    <a:solidFill>
                      <a:srgbClr val="6CADDF">
                        <a:alpha val="50000"/>
                      </a:srgbClr>
                    </a:solidFill>
                  </a:tcPr>
                </a:tc>
                <a:extLst>
                  <a:ext uri="{0D108BD9-81ED-4DB2-BD59-A6C34878D82A}">
                    <a16:rowId xmlns:a16="http://schemas.microsoft.com/office/drawing/2014/main" val="10008"/>
                  </a:ext>
                </a:extLst>
              </a:tr>
              <a:tr h="210312">
                <a:tc gridSpan="2">
                  <a:txBody>
                    <a:bodyPr/>
                    <a:lstStyle/>
                    <a:p>
                      <a:pPr algn="l">
                        <a:defRPr sz="1800"/>
                      </a:pPr>
                      <a:r>
                        <a:rPr sz="1000" b="1">
                          <a:sym typeface="Verdana"/>
                        </a:rPr>
                        <a:t>Tier 2: Floating-price deals (50%)</a:t>
                      </a:r>
                    </a:p>
                  </a:txBody>
                  <a:tcPr marL="0" marR="0" marT="0" marB="0" anchor="ctr" horzOverflow="overflow">
                    <a:lnL w="6350">
                      <a:solidFill>
                        <a:srgbClr val="BFBFBF"/>
                      </a:solidFill>
                    </a:lnL>
                    <a:lnR w="12700">
                      <a:solidFill>
                        <a:srgbClr val="FFFFFF"/>
                      </a:solidFill>
                    </a:lnR>
                    <a:lnT w="6350">
                      <a:solidFill>
                        <a:srgbClr val="D9D9D9"/>
                      </a:solidFill>
                    </a:lnT>
                    <a:lnB w="6350">
                      <a:solidFill>
                        <a:srgbClr val="BFBFBF"/>
                      </a:solidFill>
                    </a:lnB>
                    <a:solidFill>
                      <a:srgbClr val="D6DCE4"/>
                    </a:solidFill>
                  </a:tcPr>
                </a:tc>
                <a:tc hMerge="1">
                  <a:txBody>
                    <a:bodyPr/>
                    <a:lstStyle/>
                    <a:p>
                      <a:endParaRPr lang="en-US"/>
                    </a:p>
                  </a:txBody>
                  <a:tcPr/>
                </a:tc>
                <a:extLst>
                  <a:ext uri="{0D108BD9-81ED-4DB2-BD59-A6C34878D82A}">
                    <a16:rowId xmlns:a16="http://schemas.microsoft.com/office/drawing/2014/main" val="10009"/>
                  </a:ext>
                </a:extLst>
              </a:tr>
              <a:tr h="210312">
                <a:tc>
                  <a:txBody>
                    <a:bodyPr/>
                    <a:lstStyle/>
                    <a:p>
                      <a:pPr algn="l">
                        <a:defRPr sz="1800"/>
                      </a:pPr>
                      <a:r>
                        <a:rPr sz="1000">
                          <a:sym typeface="Verdana"/>
                        </a:rPr>
                        <a:t>Number of data points</a:t>
                      </a:r>
                    </a:p>
                  </a:txBody>
                  <a:tcPr marL="0" marR="0" marT="0" marB="0" anchor="ctr" horzOverflow="overflow">
                    <a:lnL w="6350">
                      <a:solidFill>
                        <a:srgbClr val="BFBFBF"/>
                      </a:solidFill>
                    </a:lnL>
                    <a:lnR w="6350">
                      <a:solidFill>
                        <a:srgbClr val="FFFFFF"/>
                      </a:solidFill>
                    </a:lnR>
                    <a:lnT w="6350">
                      <a:solidFill>
                        <a:srgbClr val="BFBFBF"/>
                      </a:solidFill>
                    </a:lnT>
                    <a:lnB w="6350">
                      <a:solidFill>
                        <a:srgbClr val="FFFFFF"/>
                      </a:solidFill>
                    </a:lnB>
                    <a:solidFill>
                      <a:srgbClr val="6CADDF">
                        <a:alpha val="50000"/>
                      </a:srgbClr>
                    </a:solidFill>
                  </a:tcPr>
                </a:tc>
                <a:tc>
                  <a:txBody>
                    <a:bodyPr/>
                    <a:lstStyle/>
                    <a:p>
                      <a:pPr algn="ctr">
                        <a:defRPr sz="1800"/>
                      </a:pPr>
                      <a:r>
                        <a:rPr sz="1000">
                          <a:sym typeface="Verdana"/>
                        </a:rPr>
                        <a:t>0</a:t>
                      </a:r>
                    </a:p>
                  </a:txBody>
                  <a:tcPr marL="0" marR="0" marT="0" marB="0" anchor="ctr" horzOverflow="overflow">
                    <a:lnL w="6350">
                      <a:solidFill>
                        <a:srgbClr val="FFFFFF"/>
                      </a:solidFill>
                    </a:lnL>
                    <a:lnR w="6350">
                      <a:solidFill>
                        <a:srgbClr val="FFFFFF"/>
                      </a:solidFill>
                    </a:lnR>
                    <a:lnT w="6350">
                      <a:solidFill>
                        <a:srgbClr val="BFBFBF"/>
                      </a:solidFill>
                    </a:lnT>
                    <a:lnB w="6350">
                      <a:solidFill>
                        <a:srgbClr val="FFFFFF"/>
                      </a:solidFill>
                    </a:lnB>
                    <a:solidFill>
                      <a:srgbClr val="6CADDF">
                        <a:alpha val="50000"/>
                      </a:srgbClr>
                    </a:solidFill>
                  </a:tcPr>
                </a:tc>
                <a:extLst>
                  <a:ext uri="{0D108BD9-81ED-4DB2-BD59-A6C34878D82A}">
                    <a16:rowId xmlns:a16="http://schemas.microsoft.com/office/drawing/2014/main" val="10010"/>
                  </a:ext>
                </a:extLst>
              </a:tr>
              <a:tr h="210312">
                <a:tc>
                  <a:txBody>
                    <a:bodyPr/>
                    <a:lstStyle/>
                    <a:p>
                      <a:pPr algn="l">
                        <a:defRPr sz="1800"/>
                      </a:pPr>
                      <a:r>
                        <a:rPr sz="1000">
                          <a:sym typeface="Verdana"/>
                        </a:rPr>
                        <a:t>Avg. normalised price</a:t>
                      </a:r>
                    </a:p>
                  </a:txBody>
                  <a:tcPr marL="0" marR="0" marT="0" marB="0" anchor="ctr" horzOverflow="overflow">
                    <a:lnL w="6350">
                      <a:solidFill>
                        <a:srgbClr val="FFFFFF"/>
                      </a:solidFill>
                    </a:lnL>
                    <a:lnR w="6350">
                      <a:solidFill>
                        <a:srgbClr val="BFBFBF"/>
                      </a:solidFill>
                    </a:lnR>
                    <a:lnT w="6350">
                      <a:solidFill>
                        <a:srgbClr val="FFFFFF"/>
                      </a:solidFill>
                    </a:lnT>
                    <a:lnB w="6350">
                      <a:solidFill>
                        <a:srgbClr val="FFFFFF"/>
                      </a:solidFill>
                    </a:lnB>
                    <a:solidFill>
                      <a:srgbClr val="FFFFFF"/>
                    </a:solidFill>
                  </a:tcPr>
                </a:tc>
                <a:tc>
                  <a:txBody>
                    <a:bodyPr/>
                    <a:lstStyle/>
                    <a:p>
                      <a:pPr algn="ctr">
                        <a:defRPr sz="1800"/>
                      </a:pPr>
                      <a:r>
                        <a:rPr sz="1000">
                          <a:sym typeface="Verdana"/>
                        </a:rPr>
                        <a:t>n/a</a:t>
                      </a:r>
                    </a:p>
                  </a:txBody>
                  <a:tcPr marL="0" marR="0" marT="0" marB="0" anchor="ctr" horzOverflow="overflow">
                    <a:lnL w="6350">
                      <a:solidFill>
                        <a:srgbClr val="BFBFBF"/>
                      </a:solidFill>
                    </a:lnL>
                    <a:lnR w="6350">
                      <a:solidFill>
                        <a:srgbClr val="FFFFFF"/>
                      </a:solidFill>
                    </a:lnR>
                    <a:lnT w="6350">
                      <a:solidFill>
                        <a:srgbClr val="FFFFFF"/>
                      </a:solidFill>
                    </a:lnT>
                    <a:lnB w="6350">
                      <a:solidFill>
                        <a:srgbClr val="FFFFFF"/>
                      </a:solidFill>
                    </a:lnB>
                    <a:solidFill>
                      <a:srgbClr val="FFFFFF"/>
                    </a:solidFill>
                  </a:tcPr>
                </a:tc>
                <a:extLst>
                  <a:ext uri="{0D108BD9-81ED-4DB2-BD59-A6C34878D82A}">
                    <a16:rowId xmlns:a16="http://schemas.microsoft.com/office/drawing/2014/main" val="10011"/>
                  </a:ext>
                </a:extLst>
              </a:tr>
              <a:tr h="210312">
                <a:tc>
                  <a:txBody>
                    <a:bodyPr/>
                    <a:lstStyle/>
                    <a:p>
                      <a:pPr algn="l">
                        <a:defRPr sz="1800"/>
                      </a:pPr>
                      <a:r>
                        <a:rPr sz="1000">
                          <a:sym typeface="Verdana"/>
                        </a:rPr>
                        <a:t>Statistical exclusions</a:t>
                      </a:r>
                    </a:p>
                  </a:txBody>
                  <a:tcPr marL="0" marR="0" marT="0" marB="0" anchor="ctr" horzOverflow="overflow">
                    <a:lnL w="6350">
                      <a:solidFill>
                        <a:srgbClr val="BFBFBF"/>
                      </a:solidFill>
                    </a:lnL>
                    <a:lnR w="6350">
                      <a:solidFill>
                        <a:srgbClr val="FFFFFF"/>
                      </a:solidFill>
                    </a:lnR>
                    <a:lnT w="6350">
                      <a:solidFill>
                        <a:srgbClr val="FFFFFF"/>
                      </a:solidFill>
                    </a:lnT>
                    <a:lnB w="6350">
                      <a:solidFill>
                        <a:srgbClr val="FFFFFF"/>
                      </a:solidFill>
                    </a:lnB>
                    <a:solidFill>
                      <a:srgbClr val="6CADDF">
                        <a:alpha val="50000"/>
                      </a:srgbClr>
                    </a:solidFill>
                  </a:tcPr>
                </a:tc>
                <a:tc>
                  <a:txBody>
                    <a:bodyPr/>
                    <a:lstStyle/>
                    <a:p>
                      <a:pPr algn="ctr">
                        <a:defRPr sz="1800"/>
                      </a:pPr>
                      <a:r>
                        <a:rPr sz="1000">
                          <a:sym typeface="Verdana"/>
                        </a:rPr>
                        <a:t>0</a:t>
                      </a:r>
                    </a:p>
                  </a:txBody>
                  <a:tcPr marL="0" marR="0" marT="0" marB="0" anchor="ctr" horzOverflow="overflow">
                    <a:lnL w="6350">
                      <a:solidFill>
                        <a:srgbClr val="FFFFFF"/>
                      </a:solidFill>
                    </a:lnL>
                    <a:lnR w="6350">
                      <a:solidFill>
                        <a:srgbClr val="FFFFFF"/>
                      </a:solidFill>
                    </a:lnR>
                    <a:lnT w="6350">
                      <a:solidFill>
                        <a:srgbClr val="FFFFFF"/>
                      </a:solidFill>
                    </a:lnT>
                    <a:lnB w="6350">
                      <a:solidFill>
                        <a:srgbClr val="FFFFFF"/>
                      </a:solidFill>
                    </a:lnB>
                    <a:solidFill>
                      <a:srgbClr val="6CADDF">
                        <a:alpha val="50000"/>
                      </a:srgbClr>
                    </a:solidFill>
                  </a:tcPr>
                </a:tc>
                <a:extLst>
                  <a:ext uri="{0D108BD9-81ED-4DB2-BD59-A6C34878D82A}">
                    <a16:rowId xmlns:a16="http://schemas.microsoft.com/office/drawing/2014/main" val="10012"/>
                  </a:ext>
                </a:extLst>
              </a:tr>
              <a:tr h="210312">
                <a:tc>
                  <a:txBody>
                    <a:bodyPr/>
                    <a:lstStyle/>
                    <a:p>
                      <a:pPr algn="l">
                        <a:defRPr sz="1800"/>
                      </a:pPr>
                      <a:r>
                        <a:rPr sz="1000">
                          <a:sym typeface="Verdana"/>
                        </a:rPr>
                        <a:t>Weighted Avg. post-exclusions</a:t>
                      </a:r>
                    </a:p>
                  </a:txBody>
                  <a:tcPr marL="0" marR="0" marT="0" marB="0" anchor="ctr" horzOverflow="overflow">
                    <a:lnL w="6350">
                      <a:solidFill>
                        <a:srgbClr val="FFFFFF"/>
                      </a:solidFill>
                    </a:lnL>
                    <a:lnR w="6350">
                      <a:solidFill>
                        <a:srgbClr val="BFBFBF"/>
                      </a:solidFill>
                    </a:lnR>
                    <a:lnT w="6350">
                      <a:solidFill>
                        <a:srgbClr val="FFFFFF"/>
                      </a:solidFill>
                    </a:lnT>
                    <a:lnB w="6350">
                      <a:solidFill>
                        <a:srgbClr val="FFFFFF"/>
                      </a:solidFill>
                    </a:lnB>
                    <a:solidFill>
                      <a:srgbClr val="FFFFFF"/>
                    </a:solidFill>
                  </a:tcPr>
                </a:tc>
                <a:tc>
                  <a:txBody>
                    <a:bodyPr/>
                    <a:lstStyle/>
                    <a:p>
                      <a:pPr algn="ctr">
                        <a:defRPr sz="1800"/>
                      </a:pPr>
                      <a:r>
                        <a:rPr sz="1000">
                          <a:sym typeface="Verdana"/>
                        </a:rPr>
                        <a:t>n/a</a:t>
                      </a:r>
                    </a:p>
                  </a:txBody>
                  <a:tcPr marL="0" marR="0" marT="0" marB="0" anchor="ctr" horzOverflow="overflow">
                    <a:lnL w="6350">
                      <a:solidFill>
                        <a:srgbClr val="BFBFBF"/>
                      </a:solidFill>
                    </a:lnL>
                    <a:lnR w="6350">
                      <a:solidFill>
                        <a:srgbClr val="FFFFFF"/>
                      </a:solidFill>
                    </a:lnR>
                    <a:lnT w="6350">
                      <a:solidFill>
                        <a:srgbClr val="FFFFFF"/>
                      </a:solidFill>
                    </a:lnT>
                    <a:lnB w="6350">
                      <a:solidFill>
                        <a:srgbClr val="FFFFFF"/>
                      </a:solidFill>
                    </a:lnB>
                    <a:solidFill>
                      <a:srgbClr val="FFFFFF"/>
                    </a:solidFill>
                  </a:tcPr>
                </a:tc>
                <a:extLst>
                  <a:ext uri="{0D108BD9-81ED-4DB2-BD59-A6C34878D82A}">
                    <a16:rowId xmlns:a16="http://schemas.microsoft.com/office/drawing/2014/main" val="10013"/>
                  </a:ext>
                </a:extLst>
              </a:tr>
              <a:tr h="210312">
                <a:tc>
                  <a:txBody>
                    <a:bodyPr/>
                    <a:lstStyle/>
                    <a:p>
                      <a:pPr algn="l">
                        <a:defRPr sz="1800"/>
                      </a:pPr>
                      <a:r>
                        <a:rPr sz="1000">
                          <a:sym typeface="Verdana"/>
                        </a:rPr>
                        <a:t>ICX™ total weight</a:t>
                      </a:r>
                    </a:p>
                  </a:txBody>
                  <a:tcPr marL="0" marR="0" marT="0" marB="0" anchor="ctr" horzOverflow="overflow">
                    <a:lnL w="6350">
                      <a:solidFill>
                        <a:srgbClr val="BFBFBF"/>
                      </a:solidFill>
                    </a:lnL>
                    <a:lnR w="6350">
                      <a:solidFill>
                        <a:srgbClr val="FFFFFF"/>
                      </a:solidFill>
                    </a:lnR>
                    <a:lnT w="6350">
                      <a:solidFill>
                        <a:srgbClr val="FFFFFF"/>
                      </a:solidFill>
                    </a:lnT>
                    <a:lnB w="6350">
                      <a:solidFill>
                        <a:srgbClr val="D9D9D9"/>
                      </a:solidFill>
                    </a:lnB>
                    <a:solidFill>
                      <a:srgbClr val="6CADDF">
                        <a:alpha val="50000"/>
                      </a:srgbClr>
                    </a:solidFill>
                  </a:tcPr>
                </a:tc>
                <a:tc>
                  <a:txBody>
                    <a:bodyPr/>
                    <a:lstStyle/>
                    <a:p>
                      <a:pPr algn="ctr">
                        <a:defRPr sz="1800"/>
                      </a:pPr>
                      <a:r>
                        <a:rPr sz="1000">
                          <a:sym typeface="Verdana"/>
                        </a:rPr>
                        <a:t>0%</a:t>
                      </a:r>
                    </a:p>
                  </a:txBody>
                  <a:tcPr marL="0" marR="0" marT="0" marB="0" anchor="ctr" horzOverflow="overflow">
                    <a:lnL w="6350">
                      <a:solidFill>
                        <a:srgbClr val="FFFFFF"/>
                      </a:solidFill>
                    </a:lnL>
                    <a:lnR w="6350">
                      <a:solidFill>
                        <a:srgbClr val="FFFFFF"/>
                      </a:solidFill>
                    </a:lnR>
                    <a:lnT w="6350">
                      <a:solidFill>
                        <a:srgbClr val="FFFFFF"/>
                      </a:solidFill>
                    </a:lnT>
                    <a:lnB w="6350">
                      <a:solidFill>
                        <a:srgbClr val="D9D9D9"/>
                      </a:solidFill>
                    </a:lnB>
                    <a:solidFill>
                      <a:srgbClr val="6CADDF">
                        <a:alpha val="50000"/>
                      </a:srgbClr>
                    </a:solidFill>
                  </a:tcPr>
                </a:tc>
                <a:extLst>
                  <a:ext uri="{0D108BD9-81ED-4DB2-BD59-A6C34878D82A}">
                    <a16:rowId xmlns:a16="http://schemas.microsoft.com/office/drawing/2014/main" val="10014"/>
                  </a:ext>
                </a:extLst>
              </a:tr>
              <a:tr h="210312">
                <a:tc gridSpan="2">
                  <a:txBody>
                    <a:bodyPr/>
                    <a:lstStyle/>
                    <a:p>
                      <a:pPr algn="l">
                        <a:defRPr sz="1800"/>
                      </a:pPr>
                      <a:r>
                        <a:rPr sz="1000" b="1">
                          <a:sym typeface="Verdana"/>
                        </a:rPr>
                        <a:t>Tier 3: Executable platform bid/ask (20%)</a:t>
                      </a:r>
                    </a:p>
                  </a:txBody>
                  <a:tcPr marL="0" marR="0" marT="0" marB="0" anchor="ctr" horzOverflow="overflow">
                    <a:lnL w="6350">
                      <a:solidFill>
                        <a:srgbClr val="BFBFBF"/>
                      </a:solidFill>
                    </a:lnL>
                    <a:lnR w="12700">
                      <a:solidFill>
                        <a:srgbClr val="FFFFFF"/>
                      </a:solidFill>
                    </a:lnR>
                    <a:lnT w="6350">
                      <a:solidFill>
                        <a:srgbClr val="D9D9D9"/>
                      </a:solidFill>
                    </a:lnT>
                    <a:lnB w="6350">
                      <a:solidFill>
                        <a:srgbClr val="BFBFBF"/>
                      </a:solidFill>
                    </a:lnB>
                    <a:solidFill>
                      <a:srgbClr val="D6DCE4"/>
                    </a:solidFill>
                  </a:tcPr>
                </a:tc>
                <a:tc hMerge="1">
                  <a:txBody>
                    <a:bodyPr/>
                    <a:lstStyle/>
                    <a:p>
                      <a:endParaRPr lang="en-US"/>
                    </a:p>
                  </a:txBody>
                  <a:tcPr/>
                </a:tc>
                <a:extLst>
                  <a:ext uri="{0D108BD9-81ED-4DB2-BD59-A6C34878D82A}">
                    <a16:rowId xmlns:a16="http://schemas.microsoft.com/office/drawing/2014/main" val="10015"/>
                  </a:ext>
                </a:extLst>
              </a:tr>
              <a:tr h="210312">
                <a:tc>
                  <a:txBody>
                    <a:bodyPr/>
                    <a:lstStyle/>
                    <a:p>
                      <a:pPr algn="l">
                        <a:defRPr sz="1800"/>
                      </a:pPr>
                      <a:r>
                        <a:rPr sz="1000">
                          <a:sym typeface="Verdana"/>
                        </a:rPr>
                        <a:t>Number of data points</a:t>
                      </a:r>
                    </a:p>
                  </a:txBody>
                  <a:tcPr marL="0" marR="0" marT="0" marB="0" anchor="ctr" horzOverflow="overflow">
                    <a:lnL w="6350">
                      <a:solidFill>
                        <a:srgbClr val="BFBFBF"/>
                      </a:solidFill>
                    </a:lnL>
                    <a:lnR w="6350">
                      <a:solidFill>
                        <a:srgbClr val="FFFFFF"/>
                      </a:solidFill>
                    </a:lnR>
                    <a:lnT w="6350">
                      <a:solidFill>
                        <a:srgbClr val="BFBFBF"/>
                      </a:solidFill>
                    </a:lnT>
                    <a:lnB w="6350">
                      <a:solidFill>
                        <a:srgbClr val="FFFFFF"/>
                      </a:solidFill>
                    </a:lnB>
                    <a:solidFill>
                      <a:srgbClr val="6CADDF">
                        <a:alpha val="50000"/>
                      </a:srgbClr>
                    </a:solidFill>
                  </a:tcPr>
                </a:tc>
                <a:tc>
                  <a:txBody>
                    <a:bodyPr/>
                    <a:lstStyle/>
                    <a:p>
                      <a:pPr algn="ctr">
                        <a:defRPr sz="1800"/>
                      </a:pPr>
                      <a:r>
                        <a:rPr sz="1000">
                          <a:sym typeface="Verdana"/>
                        </a:rPr>
                        <a:t>2</a:t>
                      </a:r>
                    </a:p>
                  </a:txBody>
                  <a:tcPr marL="0" marR="0" marT="0" marB="0" anchor="ctr" horzOverflow="overflow">
                    <a:lnL w="6350">
                      <a:solidFill>
                        <a:srgbClr val="FFFFFF"/>
                      </a:solidFill>
                    </a:lnL>
                    <a:lnR w="6350">
                      <a:solidFill>
                        <a:srgbClr val="FFFFFF"/>
                      </a:solidFill>
                    </a:lnR>
                    <a:lnT w="6350">
                      <a:solidFill>
                        <a:srgbClr val="BFBFBF"/>
                      </a:solidFill>
                    </a:lnT>
                    <a:lnB w="6350">
                      <a:solidFill>
                        <a:srgbClr val="FFFFFF"/>
                      </a:solidFill>
                    </a:lnB>
                    <a:solidFill>
                      <a:srgbClr val="6CADDF">
                        <a:alpha val="50000"/>
                      </a:srgbClr>
                    </a:solidFill>
                  </a:tcPr>
                </a:tc>
                <a:extLst>
                  <a:ext uri="{0D108BD9-81ED-4DB2-BD59-A6C34878D82A}">
                    <a16:rowId xmlns:a16="http://schemas.microsoft.com/office/drawing/2014/main" val="10016"/>
                  </a:ext>
                </a:extLst>
              </a:tr>
              <a:tr h="210312">
                <a:tc>
                  <a:txBody>
                    <a:bodyPr/>
                    <a:lstStyle/>
                    <a:p>
                      <a:pPr algn="l">
                        <a:defRPr sz="1800"/>
                      </a:pPr>
                      <a:r>
                        <a:rPr sz="1000">
                          <a:sym typeface="Verdana"/>
                        </a:rPr>
                        <a:t>Avg. normalised price</a:t>
                      </a:r>
                    </a:p>
                  </a:txBody>
                  <a:tcPr marL="0" marR="0" marT="0" marB="0" anchor="ctr" horzOverflow="overflow">
                    <a:lnL w="6350">
                      <a:solidFill>
                        <a:srgbClr val="FFFFFF"/>
                      </a:solidFill>
                    </a:lnL>
                    <a:lnR w="6350">
                      <a:solidFill>
                        <a:srgbClr val="BFBFBF"/>
                      </a:solidFill>
                    </a:lnR>
                    <a:lnT w="6350">
                      <a:solidFill>
                        <a:srgbClr val="FFFFFF"/>
                      </a:solidFill>
                    </a:lnT>
                    <a:lnB w="6350">
                      <a:solidFill>
                        <a:srgbClr val="FFFFFF"/>
                      </a:solidFill>
                    </a:lnB>
                    <a:solidFill>
                      <a:srgbClr val="FFFFFF"/>
                    </a:solidFill>
                  </a:tcPr>
                </a:tc>
                <a:tc>
                  <a:txBody>
                    <a:bodyPr/>
                    <a:lstStyle/>
                    <a:p>
                      <a:pPr algn="ctr">
                        <a:defRPr sz="1800"/>
                      </a:pPr>
                      <a:r>
                        <a:rPr sz="1000">
                          <a:sym typeface="Verdana"/>
                        </a:rPr>
                        <a:t>64.09</a:t>
                      </a:r>
                    </a:p>
                  </a:txBody>
                  <a:tcPr marL="0" marR="0" marT="0" marB="0" anchor="ctr" horzOverflow="overflow">
                    <a:lnL w="6350">
                      <a:solidFill>
                        <a:srgbClr val="BFBFBF"/>
                      </a:solidFill>
                    </a:lnL>
                    <a:lnR w="6350">
                      <a:solidFill>
                        <a:srgbClr val="FFFFFF"/>
                      </a:solidFill>
                    </a:lnR>
                    <a:lnT w="6350">
                      <a:solidFill>
                        <a:srgbClr val="FFFFFF"/>
                      </a:solidFill>
                    </a:lnT>
                    <a:lnB w="6350">
                      <a:solidFill>
                        <a:srgbClr val="FFFFFF"/>
                      </a:solidFill>
                    </a:lnB>
                    <a:solidFill>
                      <a:srgbClr val="FFFFFF"/>
                    </a:solidFill>
                  </a:tcPr>
                </a:tc>
                <a:extLst>
                  <a:ext uri="{0D108BD9-81ED-4DB2-BD59-A6C34878D82A}">
                    <a16:rowId xmlns:a16="http://schemas.microsoft.com/office/drawing/2014/main" val="10017"/>
                  </a:ext>
                </a:extLst>
              </a:tr>
              <a:tr h="210312">
                <a:tc>
                  <a:txBody>
                    <a:bodyPr/>
                    <a:lstStyle/>
                    <a:p>
                      <a:pPr algn="l">
                        <a:defRPr sz="1800"/>
                      </a:pPr>
                      <a:r>
                        <a:rPr sz="1000">
                          <a:sym typeface="Verdana"/>
                        </a:rPr>
                        <a:t>Statistical exclusions</a:t>
                      </a:r>
                    </a:p>
                  </a:txBody>
                  <a:tcPr marL="0" marR="0" marT="0" marB="0" anchor="ctr" horzOverflow="overflow">
                    <a:lnL w="6350">
                      <a:solidFill>
                        <a:srgbClr val="BFBFBF"/>
                      </a:solidFill>
                    </a:lnL>
                    <a:lnR w="6350">
                      <a:solidFill>
                        <a:srgbClr val="FFFFFF"/>
                      </a:solidFill>
                    </a:lnR>
                    <a:lnT w="6350">
                      <a:solidFill>
                        <a:srgbClr val="FFFFFF"/>
                      </a:solidFill>
                    </a:lnT>
                    <a:lnB w="6350">
                      <a:solidFill>
                        <a:srgbClr val="FFFFFF"/>
                      </a:solidFill>
                    </a:lnB>
                    <a:solidFill>
                      <a:srgbClr val="6CADDF">
                        <a:alpha val="50000"/>
                      </a:srgbClr>
                    </a:solidFill>
                  </a:tcPr>
                </a:tc>
                <a:tc>
                  <a:txBody>
                    <a:bodyPr/>
                    <a:lstStyle/>
                    <a:p>
                      <a:pPr algn="ctr">
                        <a:defRPr sz="1800"/>
                      </a:pPr>
                      <a:r>
                        <a:rPr sz="1000">
                          <a:sym typeface="Verdana"/>
                        </a:rPr>
                        <a:t>1</a:t>
                      </a:r>
                    </a:p>
                  </a:txBody>
                  <a:tcPr marL="0" marR="0" marT="0" marB="0" anchor="ctr" horzOverflow="overflow">
                    <a:lnL w="6350">
                      <a:solidFill>
                        <a:srgbClr val="FFFFFF"/>
                      </a:solidFill>
                    </a:lnL>
                    <a:lnR w="6350">
                      <a:solidFill>
                        <a:srgbClr val="FFFFFF"/>
                      </a:solidFill>
                    </a:lnR>
                    <a:lnT w="6350">
                      <a:solidFill>
                        <a:srgbClr val="FFFFFF"/>
                      </a:solidFill>
                    </a:lnT>
                    <a:lnB w="6350">
                      <a:solidFill>
                        <a:srgbClr val="FFFFFF"/>
                      </a:solidFill>
                    </a:lnB>
                    <a:solidFill>
                      <a:srgbClr val="6CADDF">
                        <a:alpha val="50000"/>
                      </a:srgbClr>
                    </a:solidFill>
                  </a:tcPr>
                </a:tc>
                <a:extLst>
                  <a:ext uri="{0D108BD9-81ED-4DB2-BD59-A6C34878D82A}">
                    <a16:rowId xmlns:a16="http://schemas.microsoft.com/office/drawing/2014/main" val="10018"/>
                  </a:ext>
                </a:extLst>
              </a:tr>
              <a:tr h="210312">
                <a:tc>
                  <a:txBody>
                    <a:bodyPr/>
                    <a:lstStyle/>
                    <a:p>
                      <a:pPr algn="l">
                        <a:defRPr sz="1800"/>
                      </a:pPr>
                      <a:r>
                        <a:rPr sz="1000">
                          <a:sym typeface="Verdana"/>
                        </a:rPr>
                        <a:t>Weighted Avg. post-exclusions</a:t>
                      </a:r>
                    </a:p>
                  </a:txBody>
                  <a:tcPr marL="0" marR="0" marT="0" marB="0" anchor="ctr" horzOverflow="overflow">
                    <a:lnL w="6350">
                      <a:solidFill>
                        <a:srgbClr val="FFFFFF"/>
                      </a:solidFill>
                    </a:lnL>
                    <a:lnR w="6350">
                      <a:solidFill>
                        <a:srgbClr val="BFBFBF"/>
                      </a:solidFill>
                    </a:lnR>
                    <a:lnT w="6350">
                      <a:solidFill>
                        <a:srgbClr val="FFFFFF"/>
                      </a:solidFill>
                    </a:lnT>
                    <a:lnB w="6350">
                      <a:solidFill>
                        <a:srgbClr val="FFFFFF"/>
                      </a:solidFill>
                    </a:lnB>
                    <a:solidFill>
                      <a:srgbClr val="FFFFFF"/>
                    </a:solidFill>
                  </a:tcPr>
                </a:tc>
                <a:tc>
                  <a:txBody>
                    <a:bodyPr/>
                    <a:lstStyle/>
                    <a:p>
                      <a:pPr algn="ctr">
                        <a:defRPr sz="1800"/>
                      </a:pPr>
                      <a:r>
                        <a:rPr sz="1000">
                          <a:sym typeface="Verdana"/>
                        </a:rPr>
                        <a:t>64.57</a:t>
                      </a:r>
                    </a:p>
                  </a:txBody>
                  <a:tcPr marL="0" marR="0" marT="0" marB="0" anchor="ctr" horzOverflow="overflow">
                    <a:lnL w="6350">
                      <a:solidFill>
                        <a:srgbClr val="BFBFBF"/>
                      </a:solidFill>
                    </a:lnL>
                    <a:lnR w="6350">
                      <a:solidFill>
                        <a:srgbClr val="FFFFFF"/>
                      </a:solidFill>
                    </a:lnR>
                    <a:lnT w="6350">
                      <a:solidFill>
                        <a:srgbClr val="FFFFFF"/>
                      </a:solidFill>
                    </a:lnT>
                    <a:lnB w="6350">
                      <a:solidFill>
                        <a:srgbClr val="FFFFFF"/>
                      </a:solidFill>
                    </a:lnB>
                    <a:solidFill>
                      <a:srgbClr val="FFFFFF"/>
                    </a:solidFill>
                  </a:tcPr>
                </a:tc>
                <a:extLst>
                  <a:ext uri="{0D108BD9-81ED-4DB2-BD59-A6C34878D82A}">
                    <a16:rowId xmlns:a16="http://schemas.microsoft.com/office/drawing/2014/main" val="10019"/>
                  </a:ext>
                </a:extLst>
              </a:tr>
              <a:tr h="210312">
                <a:tc>
                  <a:txBody>
                    <a:bodyPr/>
                    <a:lstStyle/>
                    <a:p>
                      <a:pPr algn="l">
                        <a:defRPr sz="1800"/>
                      </a:pPr>
                      <a:r>
                        <a:rPr sz="1000">
                          <a:sym typeface="Verdana"/>
                        </a:rPr>
                        <a:t>ICX™ total weight</a:t>
                      </a:r>
                    </a:p>
                  </a:txBody>
                  <a:tcPr marL="0" marR="0" marT="0" marB="0" anchor="ctr" horzOverflow="overflow">
                    <a:lnL w="6350">
                      <a:solidFill>
                        <a:srgbClr val="BFBFBF"/>
                      </a:solidFill>
                    </a:lnL>
                    <a:lnR w="6350">
                      <a:solidFill>
                        <a:srgbClr val="FFFFFF"/>
                      </a:solidFill>
                    </a:lnR>
                    <a:lnT w="6350">
                      <a:solidFill>
                        <a:srgbClr val="FFFFFF"/>
                      </a:solidFill>
                    </a:lnT>
                    <a:lnB w="6350">
                      <a:solidFill>
                        <a:srgbClr val="D9D9D9"/>
                      </a:solidFill>
                    </a:lnB>
                    <a:solidFill>
                      <a:srgbClr val="6CADDF">
                        <a:alpha val="50000"/>
                      </a:srgbClr>
                    </a:solidFill>
                  </a:tcPr>
                </a:tc>
                <a:tc>
                  <a:txBody>
                    <a:bodyPr/>
                    <a:lstStyle/>
                    <a:p>
                      <a:pPr algn="ctr">
                        <a:defRPr sz="1800"/>
                      </a:pPr>
                      <a:r>
                        <a:rPr sz="1000">
                          <a:sym typeface="Verdana"/>
                        </a:rPr>
                        <a:t>1</a:t>
                      </a:r>
                    </a:p>
                  </a:txBody>
                  <a:tcPr marL="0" marR="0" marT="0" marB="0" anchor="ctr" horzOverflow="overflow">
                    <a:lnL w="6350">
                      <a:solidFill>
                        <a:srgbClr val="FFFFFF"/>
                      </a:solidFill>
                    </a:lnL>
                    <a:lnR w="6350">
                      <a:solidFill>
                        <a:srgbClr val="FFFFFF"/>
                      </a:solidFill>
                    </a:lnR>
                    <a:lnT w="6350">
                      <a:solidFill>
                        <a:srgbClr val="FFFFFF"/>
                      </a:solidFill>
                    </a:lnT>
                    <a:lnB w="6350">
                      <a:solidFill>
                        <a:srgbClr val="D9D9D9"/>
                      </a:solidFill>
                    </a:lnB>
                    <a:solidFill>
                      <a:srgbClr val="6CADDF">
                        <a:alpha val="50000"/>
                      </a:srgbClr>
                    </a:solidFill>
                  </a:tcPr>
                </a:tc>
                <a:extLst>
                  <a:ext uri="{0D108BD9-81ED-4DB2-BD59-A6C34878D82A}">
                    <a16:rowId xmlns:a16="http://schemas.microsoft.com/office/drawing/2014/main" val="10020"/>
                  </a:ext>
                </a:extLst>
              </a:tr>
              <a:tr h="210312">
                <a:tc gridSpan="2">
                  <a:txBody>
                    <a:bodyPr/>
                    <a:lstStyle/>
                    <a:p>
                      <a:pPr algn="l">
                        <a:defRPr sz="1800"/>
                      </a:pPr>
                      <a:r>
                        <a:rPr sz="1000" b="1">
                          <a:sym typeface="Verdana"/>
                        </a:rPr>
                        <a:t>Tier 4: Bilateral bid/ask/indicative (5%)</a:t>
                      </a:r>
                    </a:p>
                  </a:txBody>
                  <a:tcPr marL="0" marR="0" marT="0" marB="0" anchor="ctr" horzOverflow="overflow">
                    <a:lnL w="6350">
                      <a:solidFill>
                        <a:srgbClr val="BFBFBF"/>
                      </a:solidFill>
                    </a:lnL>
                    <a:lnR w="12700">
                      <a:solidFill>
                        <a:srgbClr val="FFFFFF"/>
                      </a:solidFill>
                    </a:lnR>
                    <a:lnT w="6350">
                      <a:solidFill>
                        <a:srgbClr val="D9D9D9"/>
                      </a:solidFill>
                    </a:lnT>
                    <a:lnB w="6350">
                      <a:solidFill>
                        <a:srgbClr val="BFBFBF"/>
                      </a:solidFill>
                    </a:lnB>
                    <a:solidFill>
                      <a:srgbClr val="D6DCE4"/>
                    </a:solidFill>
                  </a:tcPr>
                </a:tc>
                <a:tc hMerge="1">
                  <a:txBody>
                    <a:bodyPr/>
                    <a:lstStyle/>
                    <a:p>
                      <a:endParaRPr lang="en-US"/>
                    </a:p>
                  </a:txBody>
                  <a:tcPr/>
                </a:tc>
                <a:extLst>
                  <a:ext uri="{0D108BD9-81ED-4DB2-BD59-A6C34878D82A}">
                    <a16:rowId xmlns:a16="http://schemas.microsoft.com/office/drawing/2014/main" val="10021"/>
                  </a:ext>
                </a:extLst>
              </a:tr>
              <a:tr h="210312">
                <a:tc>
                  <a:txBody>
                    <a:bodyPr/>
                    <a:lstStyle/>
                    <a:p>
                      <a:pPr algn="l">
                        <a:defRPr sz="1800"/>
                      </a:pPr>
                      <a:r>
                        <a:rPr sz="1000">
                          <a:sym typeface="Verdana"/>
                        </a:rPr>
                        <a:t>Number of data points</a:t>
                      </a:r>
                    </a:p>
                  </a:txBody>
                  <a:tcPr marL="0" marR="0" marT="0" marB="0" anchor="ctr" horzOverflow="overflow">
                    <a:lnL w="6350">
                      <a:solidFill>
                        <a:srgbClr val="BFBFBF"/>
                      </a:solidFill>
                    </a:lnL>
                    <a:lnR w="6350">
                      <a:solidFill>
                        <a:srgbClr val="FFFFFF"/>
                      </a:solidFill>
                    </a:lnR>
                    <a:lnT w="6350">
                      <a:solidFill>
                        <a:srgbClr val="BFBFBF"/>
                      </a:solidFill>
                    </a:lnT>
                    <a:lnB w="6350">
                      <a:solidFill>
                        <a:srgbClr val="FFFFFF"/>
                      </a:solidFill>
                    </a:lnB>
                    <a:solidFill>
                      <a:srgbClr val="6CADDF">
                        <a:alpha val="50000"/>
                      </a:srgbClr>
                    </a:solidFill>
                  </a:tcPr>
                </a:tc>
                <a:tc>
                  <a:txBody>
                    <a:bodyPr/>
                    <a:lstStyle/>
                    <a:p>
                      <a:pPr algn="ctr">
                        <a:defRPr sz="1800"/>
                      </a:pPr>
                      <a:r>
                        <a:rPr sz="1000">
                          <a:sym typeface="Verdana"/>
                        </a:rPr>
                        <a:t>7</a:t>
                      </a:r>
                    </a:p>
                  </a:txBody>
                  <a:tcPr marL="0" marR="0" marT="0" marB="0" anchor="ctr" horzOverflow="overflow">
                    <a:lnL w="6350">
                      <a:solidFill>
                        <a:srgbClr val="FFFFFF"/>
                      </a:solidFill>
                    </a:lnL>
                    <a:lnR w="6350">
                      <a:solidFill>
                        <a:srgbClr val="FFFFFF"/>
                      </a:solidFill>
                    </a:lnR>
                    <a:lnT w="6350">
                      <a:solidFill>
                        <a:srgbClr val="BFBFBF"/>
                      </a:solidFill>
                    </a:lnT>
                    <a:lnB w="6350">
                      <a:solidFill>
                        <a:srgbClr val="FFFFFF"/>
                      </a:solidFill>
                    </a:lnB>
                    <a:solidFill>
                      <a:srgbClr val="6CADDF">
                        <a:alpha val="50000"/>
                      </a:srgbClr>
                    </a:solidFill>
                  </a:tcPr>
                </a:tc>
                <a:extLst>
                  <a:ext uri="{0D108BD9-81ED-4DB2-BD59-A6C34878D82A}">
                    <a16:rowId xmlns:a16="http://schemas.microsoft.com/office/drawing/2014/main" val="10022"/>
                  </a:ext>
                </a:extLst>
              </a:tr>
              <a:tr h="210312">
                <a:tc>
                  <a:txBody>
                    <a:bodyPr/>
                    <a:lstStyle/>
                    <a:p>
                      <a:pPr algn="l">
                        <a:defRPr sz="1800"/>
                      </a:pPr>
                      <a:r>
                        <a:rPr sz="1000">
                          <a:sym typeface="Verdana"/>
                        </a:rPr>
                        <a:t>Avg. normalised price</a:t>
                      </a:r>
                    </a:p>
                  </a:txBody>
                  <a:tcPr marL="0" marR="0" marT="0" marB="0" anchor="ctr" horzOverflow="overflow">
                    <a:lnL w="6350">
                      <a:solidFill>
                        <a:srgbClr val="FFFFFF"/>
                      </a:solidFill>
                    </a:lnL>
                    <a:lnR w="6350">
                      <a:solidFill>
                        <a:srgbClr val="BFBFBF"/>
                      </a:solidFill>
                    </a:lnR>
                    <a:lnT w="6350">
                      <a:solidFill>
                        <a:srgbClr val="FFFFFF"/>
                      </a:solidFill>
                    </a:lnT>
                    <a:lnB w="6350">
                      <a:solidFill>
                        <a:srgbClr val="FFFFFF"/>
                      </a:solidFill>
                    </a:lnB>
                    <a:solidFill>
                      <a:srgbClr val="FFFFFF"/>
                    </a:solidFill>
                  </a:tcPr>
                </a:tc>
                <a:tc>
                  <a:txBody>
                    <a:bodyPr/>
                    <a:lstStyle/>
                    <a:p>
                      <a:pPr algn="ctr">
                        <a:defRPr sz="1800"/>
                      </a:pPr>
                      <a:r>
                        <a:rPr sz="1000">
                          <a:sym typeface="Verdana"/>
                        </a:rPr>
                        <a:t>64.26</a:t>
                      </a:r>
                    </a:p>
                  </a:txBody>
                  <a:tcPr marL="0" marR="0" marT="0" marB="0" anchor="ctr" horzOverflow="overflow">
                    <a:lnL w="6350">
                      <a:solidFill>
                        <a:srgbClr val="BFBFBF"/>
                      </a:solidFill>
                    </a:lnL>
                    <a:lnR w="6350">
                      <a:solidFill>
                        <a:srgbClr val="FFFFFF"/>
                      </a:solidFill>
                    </a:lnR>
                    <a:lnT w="6350">
                      <a:solidFill>
                        <a:srgbClr val="FFFFFF"/>
                      </a:solidFill>
                    </a:lnT>
                    <a:lnB w="6350">
                      <a:solidFill>
                        <a:srgbClr val="FFFFFF"/>
                      </a:solidFill>
                    </a:lnB>
                    <a:solidFill>
                      <a:srgbClr val="FFFFFF"/>
                    </a:solidFill>
                  </a:tcPr>
                </a:tc>
                <a:extLst>
                  <a:ext uri="{0D108BD9-81ED-4DB2-BD59-A6C34878D82A}">
                    <a16:rowId xmlns:a16="http://schemas.microsoft.com/office/drawing/2014/main" val="10023"/>
                  </a:ext>
                </a:extLst>
              </a:tr>
              <a:tr h="210312">
                <a:tc>
                  <a:txBody>
                    <a:bodyPr/>
                    <a:lstStyle/>
                    <a:p>
                      <a:pPr algn="l">
                        <a:defRPr sz="1800"/>
                      </a:pPr>
                      <a:r>
                        <a:rPr sz="1000">
                          <a:sym typeface="Verdana"/>
                        </a:rPr>
                        <a:t>Statistical exclusions</a:t>
                      </a:r>
                    </a:p>
                  </a:txBody>
                  <a:tcPr marL="0" marR="0" marT="0" marB="0" anchor="ctr" horzOverflow="overflow">
                    <a:lnL w="6350">
                      <a:solidFill>
                        <a:srgbClr val="BFBFBF"/>
                      </a:solidFill>
                    </a:lnL>
                    <a:lnR w="6350">
                      <a:solidFill>
                        <a:srgbClr val="FFFFFF"/>
                      </a:solidFill>
                    </a:lnR>
                    <a:lnT w="6350">
                      <a:solidFill>
                        <a:srgbClr val="FFFFFF"/>
                      </a:solidFill>
                    </a:lnT>
                    <a:lnB w="6350">
                      <a:solidFill>
                        <a:srgbClr val="FFFFFF"/>
                      </a:solidFill>
                    </a:lnB>
                    <a:solidFill>
                      <a:srgbClr val="6CADDF">
                        <a:alpha val="50000"/>
                      </a:srgbClr>
                    </a:solidFill>
                  </a:tcPr>
                </a:tc>
                <a:tc>
                  <a:txBody>
                    <a:bodyPr/>
                    <a:lstStyle/>
                    <a:p>
                      <a:pPr algn="ctr">
                        <a:defRPr sz="1800"/>
                      </a:pPr>
                      <a:r>
                        <a:rPr sz="1000">
                          <a:sym typeface="Verdana"/>
                        </a:rPr>
                        <a:t>2</a:t>
                      </a:r>
                    </a:p>
                  </a:txBody>
                  <a:tcPr marL="0" marR="0" marT="0" marB="0" anchor="ctr" horzOverflow="overflow">
                    <a:lnL w="6350">
                      <a:solidFill>
                        <a:srgbClr val="FFFFFF"/>
                      </a:solidFill>
                    </a:lnL>
                    <a:lnR w="6350">
                      <a:solidFill>
                        <a:srgbClr val="FFFFFF"/>
                      </a:solidFill>
                    </a:lnR>
                    <a:lnT w="6350">
                      <a:solidFill>
                        <a:srgbClr val="FFFFFF"/>
                      </a:solidFill>
                    </a:lnT>
                    <a:lnB w="6350">
                      <a:solidFill>
                        <a:srgbClr val="FFFFFF"/>
                      </a:solidFill>
                    </a:lnB>
                    <a:solidFill>
                      <a:srgbClr val="6CADDF">
                        <a:alpha val="50000"/>
                      </a:srgbClr>
                    </a:solidFill>
                  </a:tcPr>
                </a:tc>
                <a:extLst>
                  <a:ext uri="{0D108BD9-81ED-4DB2-BD59-A6C34878D82A}">
                    <a16:rowId xmlns:a16="http://schemas.microsoft.com/office/drawing/2014/main" val="10024"/>
                  </a:ext>
                </a:extLst>
              </a:tr>
              <a:tr h="210312">
                <a:tc>
                  <a:txBody>
                    <a:bodyPr/>
                    <a:lstStyle/>
                    <a:p>
                      <a:pPr algn="l">
                        <a:defRPr sz="1800"/>
                      </a:pPr>
                      <a:r>
                        <a:rPr sz="1000">
                          <a:sym typeface="Verdana"/>
                        </a:rPr>
                        <a:t>Weighted Avg. post-exclusions</a:t>
                      </a:r>
                    </a:p>
                  </a:txBody>
                  <a:tcPr marL="0" marR="0" marT="0" marB="0" anchor="ctr" horzOverflow="overflow">
                    <a:lnL w="6350">
                      <a:solidFill>
                        <a:srgbClr val="FFFFFF"/>
                      </a:solidFill>
                    </a:lnL>
                    <a:lnR w="6350">
                      <a:solidFill>
                        <a:srgbClr val="BFBFBF"/>
                      </a:solidFill>
                    </a:lnR>
                    <a:lnT w="6350">
                      <a:solidFill>
                        <a:srgbClr val="FFFFFF"/>
                      </a:solidFill>
                    </a:lnT>
                    <a:lnB w="6350">
                      <a:solidFill>
                        <a:srgbClr val="FFFFFF"/>
                      </a:solidFill>
                    </a:lnB>
                    <a:solidFill>
                      <a:srgbClr val="FFFFFF"/>
                    </a:solidFill>
                  </a:tcPr>
                </a:tc>
                <a:tc>
                  <a:txBody>
                    <a:bodyPr/>
                    <a:lstStyle/>
                    <a:p>
                      <a:pPr algn="ctr">
                        <a:defRPr sz="1800"/>
                      </a:pPr>
                      <a:r>
                        <a:rPr sz="1000">
                          <a:sym typeface="Verdana"/>
                        </a:rPr>
                        <a:t>64.12</a:t>
                      </a:r>
                    </a:p>
                  </a:txBody>
                  <a:tcPr marL="0" marR="0" marT="0" marB="0" anchor="ctr" horzOverflow="overflow">
                    <a:lnL w="6350">
                      <a:solidFill>
                        <a:srgbClr val="BFBFBF"/>
                      </a:solidFill>
                    </a:lnL>
                    <a:lnR w="6350">
                      <a:solidFill>
                        <a:srgbClr val="FFFFFF"/>
                      </a:solidFill>
                    </a:lnR>
                    <a:lnT w="6350">
                      <a:solidFill>
                        <a:srgbClr val="FFFFFF"/>
                      </a:solidFill>
                    </a:lnT>
                    <a:lnB w="6350">
                      <a:solidFill>
                        <a:srgbClr val="FFFFFF"/>
                      </a:solidFill>
                    </a:lnB>
                    <a:solidFill>
                      <a:srgbClr val="FFFFFF"/>
                    </a:solidFill>
                  </a:tcPr>
                </a:tc>
                <a:extLst>
                  <a:ext uri="{0D108BD9-81ED-4DB2-BD59-A6C34878D82A}">
                    <a16:rowId xmlns:a16="http://schemas.microsoft.com/office/drawing/2014/main" val="10025"/>
                  </a:ext>
                </a:extLst>
              </a:tr>
              <a:tr h="210312">
                <a:tc>
                  <a:txBody>
                    <a:bodyPr/>
                    <a:lstStyle/>
                    <a:p>
                      <a:pPr algn="l">
                        <a:defRPr sz="1800"/>
                      </a:pPr>
                      <a:r>
                        <a:rPr sz="1000">
                          <a:sym typeface="Verdana"/>
                        </a:rPr>
                        <a:t>ICX™ total weight</a:t>
                      </a:r>
                    </a:p>
                  </a:txBody>
                  <a:tcPr marL="0" marR="0" marT="0" marB="0" anchor="ctr" horzOverflow="overflow">
                    <a:lnL w="6350">
                      <a:solidFill>
                        <a:srgbClr val="BFBFBF"/>
                      </a:solidFill>
                    </a:lnL>
                    <a:lnR w="6350">
                      <a:solidFill>
                        <a:srgbClr val="FFFFFF"/>
                      </a:solidFill>
                    </a:lnR>
                    <a:lnT w="6350">
                      <a:solidFill>
                        <a:srgbClr val="FFFFFF"/>
                      </a:solidFill>
                    </a:lnT>
                    <a:lnB w="6350">
                      <a:solidFill>
                        <a:srgbClr val="D9D9D9"/>
                      </a:solidFill>
                    </a:lnB>
                    <a:solidFill>
                      <a:srgbClr val="6CADDF">
                        <a:alpha val="50000"/>
                      </a:srgbClr>
                    </a:solidFill>
                  </a:tcPr>
                </a:tc>
                <a:tc>
                  <a:txBody>
                    <a:bodyPr/>
                    <a:lstStyle/>
                    <a:p>
                      <a:pPr algn="ctr">
                        <a:defRPr sz="1800"/>
                      </a:pPr>
                      <a:r>
                        <a:rPr sz="1000">
                          <a:sym typeface="Verdana"/>
                        </a:rPr>
                        <a:t>10%</a:t>
                      </a:r>
                    </a:p>
                  </a:txBody>
                  <a:tcPr marL="0" marR="0" marT="0" marB="0" anchor="ctr" horzOverflow="overflow">
                    <a:lnL w="6350">
                      <a:solidFill>
                        <a:srgbClr val="FFFFFF"/>
                      </a:solidFill>
                    </a:lnL>
                    <a:lnR w="6350">
                      <a:solidFill>
                        <a:srgbClr val="FFFFFF"/>
                      </a:solidFill>
                    </a:lnR>
                    <a:lnT w="6350">
                      <a:solidFill>
                        <a:srgbClr val="FFFFFF"/>
                      </a:solidFill>
                    </a:lnT>
                    <a:lnB w="6350">
                      <a:solidFill>
                        <a:srgbClr val="D9D9D9"/>
                      </a:solidFill>
                    </a:lnB>
                    <a:solidFill>
                      <a:srgbClr val="6CADDF">
                        <a:alpha val="50000"/>
                      </a:srgbClr>
                    </a:solidFill>
                  </a:tcPr>
                </a:tc>
                <a:extLst>
                  <a:ext uri="{0D108BD9-81ED-4DB2-BD59-A6C34878D82A}">
                    <a16:rowId xmlns:a16="http://schemas.microsoft.com/office/drawing/2014/main" val="10026"/>
                  </a:ext>
                </a:extLst>
              </a:tr>
              <a:tr h="210312">
                <a:tc gridSpan="2">
                  <a:txBody>
                    <a:bodyPr/>
                    <a:lstStyle/>
                    <a:p>
                      <a:pPr algn="l">
                        <a:defRPr sz="1800"/>
                      </a:pPr>
                      <a:r>
                        <a:rPr sz="1000" b="1">
                          <a:sym typeface="Verdana"/>
                        </a:rPr>
                        <a:t>Other data</a:t>
                      </a:r>
                    </a:p>
                  </a:txBody>
                  <a:tcPr marL="0" marR="0" marT="0" marB="0" anchor="ctr" horzOverflow="overflow">
                    <a:lnL w="6350">
                      <a:solidFill>
                        <a:srgbClr val="BFBFBF"/>
                      </a:solidFill>
                    </a:lnL>
                    <a:lnR w="12700">
                      <a:solidFill>
                        <a:srgbClr val="FFFFFF"/>
                      </a:solidFill>
                    </a:lnR>
                    <a:lnT w="6350">
                      <a:solidFill>
                        <a:srgbClr val="D9D9D9"/>
                      </a:solidFill>
                    </a:lnT>
                    <a:lnB w="6350">
                      <a:solidFill>
                        <a:srgbClr val="BFBFBF"/>
                      </a:solidFill>
                    </a:lnB>
                    <a:solidFill>
                      <a:srgbClr val="D6DCE4"/>
                    </a:solidFill>
                  </a:tcPr>
                </a:tc>
                <a:tc hMerge="1">
                  <a:txBody>
                    <a:bodyPr/>
                    <a:lstStyle/>
                    <a:p>
                      <a:endParaRPr lang="en-US"/>
                    </a:p>
                  </a:txBody>
                  <a:tcPr/>
                </a:tc>
                <a:extLst>
                  <a:ext uri="{0D108BD9-81ED-4DB2-BD59-A6C34878D82A}">
                    <a16:rowId xmlns:a16="http://schemas.microsoft.com/office/drawing/2014/main" val="10027"/>
                  </a:ext>
                </a:extLst>
              </a:tr>
              <a:tr h="210312">
                <a:tc>
                  <a:txBody>
                    <a:bodyPr/>
                    <a:lstStyle/>
                    <a:p>
                      <a:pPr algn="l">
                        <a:defRPr sz="1800"/>
                      </a:pPr>
                      <a:r>
                        <a:rPr sz="1000">
                          <a:sym typeface="Verdana"/>
                        </a:rPr>
                        <a:t>Upper statistical exclusion limit</a:t>
                      </a:r>
                    </a:p>
                  </a:txBody>
                  <a:tcPr marL="0" marR="0" marT="0" marB="0" anchor="ctr" horzOverflow="overflow">
                    <a:lnL w="6350">
                      <a:solidFill>
                        <a:srgbClr val="BFBFBF"/>
                      </a:solidFill>
                    </a:lnL>
                    <a:lnR w="6350">
                      <a:solidFill>
                        <a:srgbClr val="FFFFFF"/>
                      </a:solidFill>
                    </a:lnR>
                    <a:lnT w="6350">
                      <a:solidFill>
                        <a:srgbClr val="BFBFBF"/>
                      </a:solidFill>
                    </a:lnT>
                    <a:lnB w="6350">
                      <a:solidFill>
                        <a:srgbClr val="FFFFFF"/>
                      </a:solidFill>
                    </a:lnB>
                    <a:solidFill>
                      <a:srgbClr val="6CADDF">
                        <a:alpha val="50000"/>
                      </a:srgbClr>
                    </a:solidFill>
                  </a:tcPr>
                </a:tc>
                <a:tc>
                  <a:txBody>
                    <a:bodyPr/>
                    <a:lstStyle/>
                    <a:p>
                      <a:pPr algn="ctr">
                        <a:defRPr sz="1800"/>
                      </a:pPr>
                      <a:r>
                        <a:rPr sz="1000">
                          <a:sym typeface="Verdana"/>
                        </a:rPr>
                        <a:t>64.57</a:t>
                      </a:r>
                    </a:p>
                  </a:txBody>
                  <a:tcPr marL="0" marR="0" marT="0" marB="0" anchor="ctr" horzOverflow="overflow">
                    <a:lnL w="6350">
                      <a:solidFill>
                        <a:srgbClr val="FFFFFF"/>
                      </a:solidFill>
                    </a:lnL>
                    <a:lnR w="6350">
                      <a:solidFill>
                        <a:srgbClr val="FFFFFF"/>
                      </a:solidFill>
                    </a:lnR>
                    <a:lnT w="6350">
                      <a:solidFill>
                        <a:srgbClr val="BFBFBF"/>
                      </a:solidFill>
                    </a:lnT>
                    <a:lnB w="6350">
                      <a:solidFill>
                        <a:srgbClr val="FFFFFF"/>
                      </a:solidFill>
                    </a:lnB>
                    <a:solidFill>
                      <a:srgbClr val="6CADDF">
                        <a:alpha val="50000"/>
                      </a:srgbClr>
                    </a:solidFill>
                  </a:tcPr>
                </a:tc>
                <a:extLst>
                  <a:ext uri="{0D108BD9-81ED-4DB2-BD59-A6C34878D82A}">
                    <a16:rowId xmlns:a16="http://schemas.microsoft.com/office/drawing/2014/main" val="10028"/>
                  </a:ext>
                </a:extLst>
              </a:tr>
              <a:tr h="210312">
                <a:tc>
                  <a:txBody>
                    <a:bodyPr/>
                    <a:lstStyle/>
                    <a:p>
                      <a:pPr algn="l">
                        <a:defRPr sz="1800"/>
                      </a:pPr>
                      <a:r>
                        <a:rPr sz="1000">
                          <a:sym typeface="Verdana"/>
                        </a:rPr>
                        <a:t>Lower statistical exclusion limit</a:t>
                      </a:r>
                    </a:p>
                  </a:txBody>
                  <a:tcPr marL="0" marR="0" marT="0" marB="0" anchor="ctr" horzOverflow="overflow">
                    <a:lnL w="6350">
                      <a:solidFill>
                        <a:srgbClr val="FFFFFF"/>
                      </a:solidFill>
                    </a:lnL>
                    <a:lnR w="6350">
                      <a:solidFill>
                        <a:srgbClr val="BFBFBF"/>
                      </a:solidFill>
                    </a:lnR>
                    <a:lnT w="6350">
                      <a:solidFill>
                        <a:srgbClr val="FFFFFF"/>
                      </a:solidFill>
                    </a:lnT>
                    <a:lnB w="6350">
                      <a:solidFill>
                        <a:srgbClr val="FFFFFF"/>
                      </a:solidFill>
                    </a:lnB>
                    <a:solidFill>
                      <a:srgbClr val="FFFFFF"/>
                    </a:solidFill>
                  </a:tcPr>
                </a:tc>
                <a:tc>
                  <a:txBody>
                    <a:bodyPr/>
                    <a:lstStyle/>
                    <a:p>
                      <a:pPr algn="ctr">
                        <a:defRPr sz="1800"/>
                      </a:pPr>
                      <a:r>
                        <a:rPr sz="1000">
                          <a:sym typeface="Verdana"/>
                        </a:rPr>
                        <a:t>63.92</a:t>
                      </a:r>
                    </a:p>
                  </a:txBody>
                  <a:tcPr marL="0" marR="0" marT="0" marB="0" anchor="ctr" horzOverflow="overflow">
                    <a:lnL w="6350">
                      <a:solidFill>
                        <a:srgbClr val="BFBFBF"/>
                      </a:solidFill>
                    </a:lnL>
                    <a:lnR w="6350">
                      <a:solidFill>
                        <a:srgbClr val="FFFFFF"/>
                      </a:solidFill>
                    </a:lnR>
                    <a:lnT w="6350">
                      <a:solidFill>
                        <a:srgbClr val="FFFFFF"/>
                      </a:solidFill>
                    </a:lnT>
                    <a:lnB w="6350">
                      <a:solidFill>
                        <a:srgbClr val="FFFFFF"/>
                      </a:solidFill>
                    </a:lnB>
                    <a:solidFill>
                      <a:srgbClr val="FFFFFF"/>
                    </a:solidFill>
                  </a:tcPr>
                </a:tc>
                <a:extLst>
                  <a:ext uri="{0D108BD9-81ED-4DB2-BD59-A6C34878D82A}">
                    <a16:rowId xmlns:a16="http://schemas.microsoft.com/office/drawing/2014/main" val="10029"/>
                  </a:ext>
                </a:extLst>
              </a:tr>
              <a:tr h="210312">
                <a:tc>
                  <a:txBody>
                    <a:bodyPr/>
                    <a:lstStyle/>
                    <a:p>
                      <a:pPr algn="l">
                        <a:defRPr sz="1800"/>
                      </a:pPr>
                      <a:r>
                        <a:rPr sz="1000">
                          <a:sym typeface="Verdana"/>
                        </a:rPr>
                        <a:t>M1/M2 backwardation</a:t>
                      </a:r>
                    </a:p>
                  </a:txBody>
                  <a:tcPr marL="0" marR="0" marT="0" marB="0" anchor="ctr" horzOverflow="overflow">
                    <a:lnL w="6350">
                      <a:solidFill>
                        <a:srgbClr val="BFBFBF"/>
                      </a:solidFill>
                    </a:lnL>
                    <a:lnR w="6350">
                      <a:solidFill>
                        <a:srgbClr val="FFFFFF"/>
                      </a:solidFill>
                    </a:lnR>
                    <a:lnT w="6350">
                      <a:solidFill>
                        <a:srgbClr val="FFFFFF"/>
                      </a:solidFill>
                    </a:lnT>
                    <a:lnB w="6350">
                      <a:solidFill>
                        <a:srgbClr val="FFFFFF"/>
                      </a:solidFill>
                    </a:lnB>
                    <a:solidFill>
                      <a:srgbClr val="6CADDF">
                        <a:alpha val="50000"/>
                      </a:srgbClr>
                    </a:solidFill>
                  </a:tcPr>
                </a:tc>
                <a:tc>
                  <a:txBody>
                    <a:bodyPr/>
                    <a:lstStyle/>
                    <a:p>
                      <a:pPr algn="ctr">
                        <a:defRPr sz="1800"/>
                      </a:pPr>
                      <a:r>
                        <a:rPr sz="1000">
                          <a:sym typeface="Verdana"/>
                        </a:rPr>
                        <a:t> </a:t>
                      </a:r>
                    </a:p>
                  </a:txBody>
                  <a:tcPr marL="0" marR="0" marT="0" marB="0" anchor="ctr" horzOverflow="overflow">
                    <a:lnL w="6350">
                      <a:solidFill>
                        <a:srgbClr val="FFFFFF"/>
                      </a:solidFill>
                    </a:lnL>
                    <a:lnR w="6350">
                      <a:solidFill>
                        <a:srgbClr val="FFFFFF"/>
                      </a:solidFill>
                    </a:lnR>
                    <a:lnT w="6350">
                      <a:solidFill>
                        <a:srgbClr val="FFFFFF"/>
                      </a:solidFill>
                    </a:lnT>
                    <a:lnB w="6350">
                      <a:solidFill>
                        <a:srgbClr val="FFFFFF"/>
                      </a:solidFill>
                    </a:lnB>
                    <a:solidFill>
                      <a:srgbClr val="6CADDF">
                        <a:alpha val="50000"/>
                      </a:srgbClr>
                    </a:solidFill>
                  </a:tcPr>
                </a:tc>
                <a:extLst>
                  <a:ext uri="{0D108BD9-81ED-4DB2-BD59-A6C34878D82A}">
                    <a16:rowId xmlns:a16="http://schemas.microsoft.com/office/drawing/2014/main" val="10030"/>
                  </a:ext>
                </a:extLst>
              </a:tr>
              <a:tr h="210312">
                <a:tc>
                  <a:txBody>
                    <a:bodyPr/>
                    <a:lstStyle/>
                    <a:p>
                      <a:pPr algn="l">
                        <a:defRPr sz="1800"/>
                      </a:pPr>
                      <a:r>
                        <a:rPr sz="1000">
                          <a:sym typeface="Verdana"/>
                        </a:rPr>
                        <a:t>Daily timing adjustment</a:t>
                      </a:r>
                    </a:p>
                  </a:txBody>
                  <a:tcPr marL="0" marR="0" marT="0" marB="0" anchor="ctr" horzOverflow="overflow">
                    <a:lnL w="6350">
                      <a:solidFill>
                        <a:srgbClr val="FFFFFF"/>
                      </a:solidFill>
                    </a:lnL>
                    <a:lnR w="6350">
                      <a:solidFill>
                        <a:srgbClr val="BFBFBF"/>
                      </a:solidFill>
                    </a:lnR>
                    <a:lnT w="6350">
                      <a:solidFill>
                        <a:srgbClr val="FFFFFF"/>
                      </a:solidFill>
                    </a:lnT>
                    <a:lnB w="6350">
                      <a:solidFill>
                        <a:srgbClr val="FFFFFF"/>
                      </a:solidFill>
                    </a:lnB>
                    <a:solidFill>
                      <a:srgbClr val="FFFFFF"/>
                    </a:solidFill>
                  </a:tcPr>
                </a:tc>
                <a:tc>
                  <a:txBody>
                    <a:bodyPr/>
                    <a:lstStyle/>
                    <a:p>
                      <a:pPr algn="ctr">
                        <a:defRPr sz="1800"/>
                      </a:pPr>
                      <a:r>
                        <a:rPr sz="1000">
                          <a:sym typeface="Verdana"/>
                        </a:rPr>
                        <a:t> </a:t>
                      </a:r>
                    </a:p>
                  </a:txBody>
                  <a:tcPr marL="0" marR="0" marT="0" marB="0" anchor="ctr" horzOverflow="overflow">
                    <a:lnL w="6350">
                      <a:solidFill>
                        <a:srgbClr val="BFBFBF"/>
                      </a:solidFill>
                    </a:lnL>
                    <a:lnR w="6350">
                      <a:solidFill>
                        <a:srgbClr val="FFFFFF"/>
                      </a:solidFill>
                    </a:lnR>
                    <a:lnT w="6350">
                      <a:solidFill>
                        <a:srgbClr val="FFFFFF"/>
                      </a:solidFill>
                    </a:lnT>
                    <a:lnB w="6350">
                      <a:solidFill>
                        <a:srgbClr val="FFFFFF"/>
                      </a:solidFill>
                    </a:lnB>
                    <a:solidFill>
                      <a:srgbClr val="FFFFFF"/>
                    </a:solidFill>
                  </a:tcPr>
                </a:tc>
                <a:extLst>
                  <a:ext uri="{0D108BD9-81ED-4DB2-BD59-A6C34878D82A}">
                    <a16:rowId xmlns:a16="http://schemas.microsoft.com/office/drawing/2014/main" val="10031"/>
                  </a:ext>
                </a:extLst>
              </a:tr>
            </a:tbl>
          </a:graphicData>
        </a:graphic>
      </p:graphicFrame>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2" name="Footer Placeholder 4"/>
          <p:cNvSpPr txBox="1"/>
          <p:nvPr/>
        </p:nvSpPr>
        <p:spPr>
          <a:xfrm>
            <a:off x="4330598" y="8968339"/>
            <a:ext cx="4642168" cy="295149"/>
          </a:xfrm>
          <a:prstGeom prst="rect">
            <a:avLst/>
          </a:prstGeom>
          <a:ln w="12700">
            <a:miter lim="400000"/>
          </a:ln>
          <a:extLst>
            <a:ext uri="{C572A759-6A51-4108-AA02-DFA0A04FC94B}">
              <ma14:wrappingTextBoxFlag xmlns:ma14="http://schemas.microsoft.com/office/mac/drawingml/2011/main" xmlns="" val="1"/>
            </a:ext>
          </a:extLst>
        </p:spPr>
        <p:txBody>
          <a:bodyPr lIns="65023" tIns="65023" rIns="65023" bIns="65023" anchor="ctr">
            <a:spAutoFit/>
          </a:bodyPr>
          <a:lstStyle>
            <a:lvl1pPr algn="ctr">
              <a:defRPr sz="1100">
                <a:solidFill>
                  <a:srgbClr val="636463"/>
                </a:solidFill>
                <a:latin typeface="Verdana"/>
                <a:ea typeface="Verdana"/>
                <a:cs typeface="Verdana"/>
                <a:sym typeface="Verdana"/>
              </a:defRPr>
            </a:lvl1pPr>
          </a:lstStyle>
          <a:p>
            <a:r>
              <a:t>Copyright © 2018 Argus Media group. All rights reserved.</a:t>
            </a:r>
          </a:p>
        </p:txBody>
      </p:sp>
      <p:sp>
        <p:nvSpPr>
          <p:cNvPr id="273" name="Title 2"/>
          <p:cNvSpPr txBox="1">
            <a:spLocks noGrp="1"/>
          </p:cNvSpPr>
          <p:nvPr>
            <p:ph type="title"/>
          </p:nvPr>
        </p:nvSpPr>
        <p:spPr>
          <a:xfrm>
            <a:off x="866986" y="433493"/>
            <a:ext cx="11379201" cy="866987"/>
          </a:xfrm>
          <a:prstGeom prst="rect">
            <a:avLst/>
          </a:prstGeom>
        </p:spPr>
        <p:txBody>
          <a:bodyPr/>
          <a:lstStyle/>
          <a:p>
            <a:r>
              <a:t>Monthly data audit supports cross industry trust</a:t>
            </a:r>
          </a:p>
        </p:txBody>
      </p:sp>
      <p:graphicFrame>
        <p:nvGraphicFramePr>
          <p:cNvPr id="274" name="Chart 10"/>
          <p:cNvGraphicFramePr/>
          <p:nvPr/>
        </p:nvGraphicFramePr>
        <p:xfrm>
          <a:off x="6162647" y="2039027"/>
          <a:ext cx="6142109" cy="2854061"/>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275" name="Chart 13"/>
          <p:cNvGraphicFramePr/>
          <p:nvPr/>
        </p:nvGraphicFramePr>
        <p:xfrm>
          <a:off x="655257" y="5536315"/>
          <a:ext cx="5242121" cy="2926192"/>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76" name="Chart 11"/>
          <p:cNvGraphicFramePr/>
          <p:nvPr/>
        </p:nvGraphicFramePr>
        <p:xfrm>
          <a:off x="6812459" y="5524382"/>
          <a:ext cx="5495736" cy="2424993"/>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277" name="Chart 12"/>
          <p:cNvGraphicFramePr/>
          <p:nvPr/>
        </p:nvGraphicFramePr>
        <p:xfrm>
          <a:off x="635367" y="2007734"/>
          <a:ext cx="5265986" cy="2854061"/>
        </p:xfrm>
        <a:graphic>
          <a:graphicData uri="http://schemas.openxmlformats.org/drawingml/2006/chart">
            <c:chart xmlns:c="http://schemas.openxmlformats.org/drawingml/2006/chart" xmlns:r="http://schemas.openxmlformats.org/officeDocument/2006/relationships" r:id="rId5"/>
          </a:graphicData>
        </a:graphic>
      </p:graphicFrame>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9" name="Footer Placeholder 4"/>
          <p:cNvSpPr txBox="1"/>
          <p:nvPr/>
        </p:nvSpPr>
        <p:spPr>
          <a:xfrm>
            <a:off x="4330598" y="8968339"/>
            <a:ext cx="4642168" cy="295149"/>
          </a:xfrm>
          <a:prstGeom prst="rect">
            <a:avLst/>
          </a:prstGeom>
          <a:ln w="12700">
            <a:miter lim="400000"/>
          </a:ln>
          <a:extLst>
            <a:ext uri="{C572A759-6A51-4108-AA02-DFA0A04FC94B}">
              <ma14:wrappingTextBoxFlag xmlns:ma14="http://schemas.microsoft.com/office/mac/drawingml/2011/main" xmlns="" val="1"/>
            </a:ext>
          </a:extLst>
        </p:spPr>
        <p:txBody>
          <a:bodyPr lIns="65023" tIns="65023" rIns="65023" bIns="65023" anchor="ctr">
            <a:spAutoFit/>
          </a:bodyPr>
          <a:lstStyle>
            <a:lvl1pPr algn="ctr">
              <a:defRPr sz="1100">
                <a:solidFill>
                  <a:srgbClr val="636463"/>
                </a:solidFill>
                <a:latin typeface="Verdana"/>
                <a:ea typeface="Verdana"/>
                <a:cs typeface="Verdana"/>
                <a:sym typeface="Verdana"/>
              </a:defRPr>
            </a:lvl1pPr>
          </a:lstStyle>
          <a:p>
            <a:r>
              <a:t>Copyright © 2018 Argus Media group. All rights reserved.</a:t>
            </a:r>
          </a:p>
        </p:txBody>
      </p:sp>
      <p:sp>
        <p:nvSpPr>
          <p:cNvPr id="280" name="Title 2"/>
          <p:cNvSpPr txBox="1">
            <a:spLocks noGrp="1"/>
          </p:cNvSpPr>
          <p:nvPr>
            <p:ph type="title"/>
          </p:nvPr>
        </p:nvSpPr>
        <p:spPr>
          <a:xfrm>
            <a:off x="866986" y="433493"/>
            <a:ext cx="11379201" cy="866987"/>
          </a:xfrm>
          <a:prstGeom prst="rect">
            <a:avLst/>
          </a:prstGeom>
        </p:spPr>
        <p:txBody>
          <a:bodyPr/>
          <a:lstStyle/>
          <a:p>
            <a:r>
              <a:t>Deals, bids &amp; offers table	</a:t>
            </a:r>
          </a:p>
        </p:txBody>
      </p:sp>
      <p:sp>
        <p:nvSpPr>
          <p:cNvPr id="281" name="Content Placeholder 3"/>
          <p:cNvSpPr txBox="1"/>
          <p:nvPr/>
        </p:nvSpPr>
        <p:spPr>
          <a:xfrm>
            <a:off x="6766569" y="1702047"/>
            <a:ext cx="5527041" cy="2199227"/>
          </a:xfrm>
          <a:prstGeom prst="rect">
            <a:avLst/>
          </a:prstGeom>
          <a:ln w="12700">
            <a:miter lim="400000"/>
          </a:ln>
          <a:extLst>
            <a:ext uri="{C572A759-6A51-4108-AA02-DFA0A04FC94B}">
              <ma14:wrappingTextBoxFlag xmlns:ma14="http://schemas.microsoft.com/office/mac/drawingml/2011/main" xmlns="" val="1"/>
            </a:ext>
          </a:extLst>
        </p:spPr>
        <p:txBody>
          <a:bodyPr lIns="65023" tIns="65023" rIns="65023" bIns="65023">
            <a:normAutofit/>
          </a:bodyPr>
          <a:lstStyle/>
          <a:p>
            <a:pPr marL="480059" indent="-480059">
              <a:spcBef>
                <a:spcPts val="600"/>
              </a:spcBef>
              <a:buClr>
                <a:srgbClr val="5893C1"/>
              </a:buClr>
              <a:buSzPct val="100000"/>
              <a:buFont typeface="Arial"/>
              <a:buChar char="•"/>
              <a:defRPr sz="2000">
                <a:latin typeface="Verdana"/>
                <a:ea typeface="Verdana"/>
                <a:cs typeface="Verdana"/>
                <a:sym typeface="Verdana"/>
              </a:defRPr>
            </a:pPr>
            <a:r>
              <a:t>Frequency will increase to weekly</a:t>
            </a:r>
          </a:p>
          <a:p>
            <a:pPr marL="480059" indent="-480059">
              <a:spcBef>
                <a:spcPts val="600"/>
              </a:spcBef>
              <a:buClr>
                <a:srgbClr val="5893C1"/>
              </a:buClr>
              <a:buSzPct val="100000"/>
              <a:buFont typeface="Arial"/>
              <a:buChar char="•"/>
              <a:defRPr sz="2000">
                <a:latin typeface="Verdana"/>
                <a:ea typeface="Verdana"/>
                <a:cs typeface="Verdana"/>
                <a:sym typeface="Verdana"/>
              </a:defRPr>
            </a:pPr>
            <a:r>
              <a:t>Looking to add port stock data </a:t>
            </a:r>
          </a:p>
        </p:txBody>
      </p:sp>
      <p:sp>
        <p:nvSpPr>
          <p:cNvPr id="282" name="Content Placeholder 1"/>
          <p:cNvSpPr txBox="1"/>
          <p:nvPr/>
        </p:nvSpPr>
        <p:spPr>
          <a:xfrm>
            <a:off x="866986" y="1625601"/>
            <a:ext cx="5527041" cy="2199227"/>
          </a:xfrm>
          <a:prstGeom prst="rect">
            <a:avLst/>
          </a:prstGeom>
          <a:ln w="12700">
            <a:miter lim="400000"/>
          </a:ln>
          <a:extLst>
            <a:ext uri="{C572A759-6A51-4108-AA02-DFA0A04FC94B}">
              <ma14:wrappingTextBoxFlag xmlns:ma14="http://schemas.microsoft.com/office/mac/drawingml/2011/main" xmlns="" val="1"/>
            </a:ext>
          </a:extLst>
        </p:spPr>
        <p:txBody>
          <a:bodyPr lIns="65023" tIns="65023" rIns="65023" bIns="65023">
            <a:normAutofit/>
          </a:bodyPr>
          <a:lstStyle/>
          <a:p>
            <a:pPr marL="480059" indent="-480059">
              <a:spcBef>
                <a:spcPts val="600"/>
              </a:spcBef>
              <a:buClr>
                <a:srgbClr val="5893C1"/>
              </a:buClr>
              <a:buSzPct val="100000"/>
              <a:buFont typeface="Arial"/>
              <a:buChar char="•"/>
              <a:defRPr sz="2000">
                <a:latin typeface="Verdana"/>
                <a:ea typeface="Verdana"/>
                <a:cs typeface="Verdana"/>
                <a:sym typeface="Verdana"/>
              </a:defRPr>
            </a:pPr>
            <a:r>
              <a:t>Monthly, downloadable spreadsheets with bid/offer/deal data</a:t>
            </a:r>
          </a:p>
          <a:p>
            <a:pPr marL="480059" indent="-480059">
              <a:spcBef>
                <a:spcPts val="600"/>
              </a:spcBef>
              <a:buClr>
                <a:srgbClr val="5893C1"/>
              </a:buClr>
              <a:buSzPct val="100000"/>
              <a:buFont typeface="Arial"/>
              <a:buChar char="•"/>
              <a:defRPr sz="2000">
                <a:latin typeface="Verdana"/>
                <a:ea typeface="Verdana"/>
                <a:cs typeface="Verdana"/>
                <a:sym typeface="Verdana"/>
              </a:defRPr>
            </a:pPr>
            <a:r>
              <a:t>Excel file revamped with granular, easy to filter data, number and date formatted for ease.</a:t>
            </a:r>
          </a:p>
        </p:txBody>
      </p:sp>
      <p:pic>
        <p:nvPicPr>
          <p:cNvPr id="283" name="Content Placeholder 4" descr="Content Placeholder 4"/>
          <p:cNvPicPr>
            <a:picLocks noChangeAspect="1"/>
          </p:cNvPicPr>
          <p:nvPr/>
        </p:nvPicPr>
        <p:blipFill>
          <a:blip r:embed="rId2">
            <a:extLst/>
          </a:blip>
          <a:srcRect l="188" t="3192"/>
          <a:stretch>
            <a:fillRect/>
          </a:stretch>
        </p:blipFill>
        <p:spPr>
          <a:xfrm>
            <a:off x="682086" y="3895750"/>
            <a:ext cx="11640492" cy="4170293"/>
          </a:xfrm>
          <a:prstGeom prst="rect">
            <a:avLst/>
          </a:prstGeom>
          <a:ln w="12700">
            <a:miter lim="400000"/>
          </a:ln>
        </p:spPr>
      </p:pic>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5" name="image17.jpeg" descr="image17.jpeg"/>
          <p:cNvPicPr>
            <a:picLocks noChangeAspect="1"/>
          </p:cNvPicPr>
          <p:nvPr/>
        </p:nvPicPr>
        <p:blipFill>
          <a:blip r:embed="rId2">
            <a:extLst/>
          </a:blip>
          <a:srcRect l="28730" t="29516" r="9298"/>
          <a:stretch>
            <a:fillRect/>
          </a:stretch>
        </p:blipFill>
        <p:spPr>
          <a:xfrm rot="5400000">
            <a:off x="8067617" y="2301047"/>
            <a:ext cx="4800948" cy="3638346"/>
          </a:xfrm>
          <a:prstGeom prst="rect">
            <a:avLst/>
          </a:prstGeom>
          <a:ln w="12700">
            <a:miter lim="400000"/>
          </a:ln>
        </p:spPr>
      </p:pic>
      <p:sp>
        <p:nvSpPr>
          <p:cNvPr id="286" name="Rectangle"/>
          <p:cNvSpPr/>
          <p:nvPr/>
        </p:nvSpPr>
        <p:spPr>
          <a:xfrm>
            <a:off x="8633241" y="4949498"/>
            <a:ext cx="3669891" cy="1579457"/>
          </a:xfrm>
          <a:prstGeom prst="rect">
            <a:avLst/>
          </a:prstGeom>
          <a:solidFill>
            <a:srgbClr val="FFFFFF">
              <a:alpha val="75891"/>
            </a:srgbClr>
          </a:solidFill>
          <a:ln w="12700">
            <a:miter lim="400000"/>
          </a:ln>
        </p:spPr>
        <p:txBody>
          <a:bodyPr lIns="65023" tIns="65023" rIns="65023" bIns="65023" anchor="ctr"/>
          <a:lstStyle/>
          <a:p>
            <a:endParaRPr/>
          </a:p>
        </p:txBody>
      </p:sp>
      <p:pic>
        <p:nvPicPr>
          <p:cNvPr id="287" name="image16.jpeg" descr="image16.jpeg"/>
          <p:cNvPicPr>
            <a:picLocks noChangeAspect="1"/>
          </p:cNvPicPr>
          <p:nvPr/>
        </p:nvPicPr>
        <p:blipFill>
          <a:blip r:embed="rId3">
            <a:extLst/>
          </a:blip>
          <a:srcRect l="5601" t="22956" r="47235" b="15385"/>
          <a:stretch>
            <a:fillRect/>
          </a:stretch>
        </p:blipFill>
        <p:spPr>
          <a:xfrm>
            <a:off x="4675584" y="1742368"/>
            <a:ext cx="3653731" cy="4776614"/>
          </a:xfrm>
          <a:prstGeom prst="rect">
            <a:avLst/>
          </a:prstGeom>
          <a:ln w="12700">
            <a:miter lim="400000"/>
          </a:ln>
        </p:spPr>
      </p:pic>
      <p:sp>
        <p:nvSpPr>
          <p:cNvPr id="288" name="Rectangle"/>
          <p:cNvSpPr/>
          <p:nvPr/>
        </p:nvSpPr>
        <p:spPr>
          <a:xfrm>
            <a:off x="4667454" y="4949498"/>
            <a:ext cx="3669891" cy="1579457"/>
          </a:xfrm>
          <a:prstGeom prst="rect">
            <a:avLst/>
          </a:prstGeom>
          <a:solidFill>
            <a:srgbClr val="FFFFFF">
              <a:alpha val="75891"/>
            </a:srgbClr>
          </a:solidFill>
          <a:ln w="12700">
            <a:miter lim="400000"/>
          </a:ln>
        </p:spPr>
        <p:txBody>
          <a:bodyPr lIns="65023" tIns="65023" rIns="65023" bIns="65023" anchor="ctr"/>
          <a:lstStyle/>
          <a:p>
            <a:endParaRPr/>
          </a:p>
        </p:txBody>
      </p:sp>
      <p:pic>
        <p:nvPicPr>
          <p:cNvPr id="289" name="image18.jpeg" descr="image18.jpeg"/>
          <p:cNvPicPr>
            <a:picLocks noChangeAspect="1"/>
          </p:cNvPicPr>
          <p:nvPr/>
        </p:nvPicPr>
        <p:blipFill>
          <a:blip r:embed="rId4">
            <a:extLst/>
          </a:blip>
          <a:srcRect t="22676" r="68701" b="15413"/>
          <a:stretch>
            <a:fillRect/>
          </a:stretch>
        </p:blipFill>
        <p:spPr>
          <a:xfrm>
            <a:off x="685800" y="1716137"/>
            <a:ext cx="3640982" cy="4796136"/>
          </a:xfrm>
          <a:prstGeom prst="rect">
            <a:avLst/>
          </a:prstGeom>
          <a:ln w="12700">
            <a:miter lim="400000"/>
          </a:ln>
        </p:spPr>
      </p:pic>
      <p:sp>
        <p:nvSpPr>
          <p:cNvPr id="290" name="Rectangle"/>
          <p:cNvSpPr/>
          <p:nvPr/>
        </p:nvSpPr>
        <p:spPr>
          <a:xfrm>
            <a:off x="685800" y="4935643"/>
            <a:ext cx="3640932" cy="1579457"/>
          </a:xfrm>
          <a:prstGeom prst="rect">
            <a:avLst/>
          </a:prstGeom>
          <a:solidFill>
            <a:srgbClr val="FFFFFF">
              <a:alpha val="75891"/>
            </a:srgbClr>
          </a:solidFill>
          <a:ln w="12700">
            <a:miter lim="400000"/>
          </a:ln>
        </p:spPr>
        <p:txBody>
          <a:bodyPr lIns="65023" tIns="65023" rIns="65023" bIns="65023" anchor="ctr"/>
          <a:lstStyle/>
          <a:p>
            <a:endParaRPr/>
          </a:p>
        </p:txBody>
      </p:sp>
      <p:sp>
        <p:nvSpPr>
          <p:cNvPr id="291" name="Footer Placeholder 2"/>
          <p:cNvSpPr txBox="1"/>
          <p:nvPr/>
        </p:nvSpPr>
        <p:spPr>
          <a:xfrm>
            <a:off x="4330598" y="8968339"/>
            <a:ext cx="4642168" cy="295149"/>
          </a:xfrm>
          <a:prstGeom prst="rect">
            <a:avLst/>
          </a:prstGeom>
          <a:ln w="12700">
            <a:miter lim="400000"/>
          </a:ln>
          <a:extLst>
            <a:ext uri="{C572A759-6A51-4108-AA02-DFA0A04FC94B}">
              <ma14:wrappingTextBoxFlag xmlns:ma14="http://schemas.microsoft.com/office/mac/drawingml/2011/main" xmlns="" val="1"/>
            </a:ext>
          </a:extLst>
        </p:spPr>
        <p:txBody>
          <a:bodyPr lIns="65023" tIns="65023" rIns="65023" bIns="65023" anchor="ctr">
            <a:spAutoFit/>
          </a:bodyPr>
          <a:lstStyle>
            <a:lvl1pPr algn="ctr">
              <a:defRPr sz="1100">
                <a:solidFill>
                  <a:srgbClr val="636463"/>
                </a:solidFill>
                <a:latin typeface="Verdana"/>
                <a:ea typeface="Verdana"/>
                <a:cs typeface="Verdana"/>
                <a:sym typeface="Verdana"/>
              </a:defRPr>
            </a:lvl1pPr>
          </a:lstStyle>
          <a:p>
            <a:r>
              <a:t>Copyright © 2018 Argus Media group. All rights reserved.</a:t>
            </a:r>
          </a:p>
        </p:txBody>
      </p:sp>
      <p:sp>
        <p:nvSpPr>
          <p:cNvPr id="292" name="Content Placeholder 1"/>
          <p:cNvSpPr txBox="1">
            <a:spLocks noGrp="1"/>
          </p:cNvSpPr>
          <p:nvPr>
            <p:ph type="body" sz="quarter" idx="1"/>
          </p:nvPr>
        </p:nvSpPr>
        <p:spPr>
          <a:xfrm>
            <a:off x="866986" y="5099051"/>
            <a:ext cx="3189533" cy="1393026"/>
          </a:xfrm>
          <a:prstGeom prst="rect">
            <a:avLst/>
          </a:prstGeom>
        </p:spPr>
        <p:txBody>
          <a:bodyPr/>
          <a:lstStyle/>
          <a:p>
            <a:pPr marL="0" indent="0">
              <a:spcBef>
                <a:spcPts val="800"/>
              </a:spcBef>
              <a:buClrTx/>
              <a:buSzTx/>
              <a:buFontTx/>
              <a:buNone/>
              <a:defRPr sz="1800">
                <a:solidFill>
                  <a:srgbClr val="282828"/>
                </a:solidFill>
              </a:defRPr>
            </a:pPr>
            <a:r>
              <a:rPr b="1"/>
              <a:t>Argus Metal Prices </a:t>
            </a:r>
            <a:r>
              <a:t/>
            </a:r>
            <a:br/>
            <a:r>
              <a:t>International Scrap focus: </a:t>
            </a:r>
            <a:br/>
            <a:r>
              <a:t>Ferrous &amp; Non-Ferrous</a:t>
            </a:r>
          </a:p>
        </p:txBody>
      </p:sp>
      <p:sp>
        <p:nvSpPr>
          <p:cNvPr id="293" name="Title 2"/>
          <p:cNvSpPr txBox="1">
            <a:spLocks noGrp="1"/>
          </p:cNvSpPr>
          <p:nvPr>
            <p:ph type="title"/>
          </p:nvPr>
        </p:nvSpPr>
        <p:spPr>
          <a:xfrm>
            <a:off x="866986" y="433493"/>
            <a:ext cx="11379201" cy="866987"/>
          </a:xfrm>
          <a:prstGeom prst="rect">
            <a:avLst/>
          </a:prstGeom>
        </p:spPr>
        <p:txBody>
          <a:bodyPr/>
          <a:lstStyle/>
          <a:p>
            <a:r>
              <a:t>Three Global Metals Products</a:t>
            </a:r>
          </a:p>
        </p:txBody>
      </p:sp>
      <p:sp>
        <p:nvSpPr>
          <p:cNvPr id="294" name="Each product has a daily pdf and access to the powerful online Argus Metals Platform…"/>
          <p:cNvSpPr txBox="1"/>
          <p:nvPr/>
        </p:nvSpPr>
        <p:spPr>
          <a:xfrm>
            <a:off x="1565740" y="6754950"/>
            <a:ext cx="9981693" cy="1431033"/>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ormAutofit/>
          </a:bodyPr>
          <a:lstStyle/>
          <a:p>
            <a:pPr algn="ctr">
              <a:spcBef>
                <a:spcPts val="1200"/>
              </a:spcBef>
              <a:defRPr sz="1800">
                <a:latin typeface="Verdana"/>
                <a:ea typeface="Verdana"/>
                <a:cs typeface="Verdana"/>
                <a:sym typeface="Verdana"/>
              </a:defRPr>
            </a:pPr>
            <a:r>
              <a:t>Each product has a daily pdf and access to the powerful online Argus Metals Platform </a:t>
            </a:r>
          </a:p>
          <a:p>
            <a:pPr algn="ctr">
              <a:spcBef>
                <a:spcPts val="1200"/>
              </a:spcBef>
              <a:defRPr sz="1800" b="1">
                <a:latin typeface="Verdana"/>
                <a:ea typeface="Verdana"/>
                <a:cs typeface="Verdana"/>
                <a:sym typeface="Verdana"/>
              </a:defRPr>
            </a:pPr>
            <a:r>
              <a:t>Contact us at </a:t>
            </a:r>
            <a:r>
              <a:rPr u="sng">
                <a:solidFill>
                  <a:srgbClr val="0000FF"/>
                </a:solidFill>
                <a:uFill>
                  <a:solidFill>
                    <a:srgbClr val="0000FF"/>
                  </a:solidFill>
                </a:uFill>
                <a:hlinkClick r:id="rId5"/>
              </a:rPr>
              <a:t>metals@argusmedia.com</a:t>
            </a:r>
            <a:r>
              <a:t> for more information!</a:t>
            </a:r>
          </a:p>
          <a:p>
            <a:pPr algn="ctr">
              <a:spcBef>
                <a:spcPts val="1200"/>
              </a:spcBef>
              <a:defRPr sz="1800">
                <a:latin typeface="Verdana"/>
                <a:ea typeface="Verdana"/>
                <a:cs typeface="Verdana"/>
                <a:sym typeface="Verdana"/>
              </a:defRPr>
            </a:pPr>
            <a:r>
              <a:t>For the United States, the support number to dial is (713) 360-7568</a:t>
            </a:r>
            <a:r>
              <a:rPr sz="1600">
                <a:latin typeface="Times New Roman"/>
                <a:ea typeface="Times New Roman"/>
                <a:cs typeface="Times New Roman"/>
                <a:sym typeface="Times New Roman"/>
              </a:rPr>
              <a:t/>
            </a:r>
            <a:br>
              <a:rPr sz="1600">
                <a:latin typeface="Times New Roman"/>
                <a:ea typeface="Times New Roman"/>
                <a:cs typeface="Times New Roman"/>
                <a:sym typeface="Times New Roman"/>
              </a:rPr>
            </a:br>
            <a:r>
              <a:t>For international inquiries outside the United States, +44 (0) 2079526778</a:t>
            </a:r>
          </a:p>
        </p:txBody>
      </p:sp>
      <p:sp>
        <p:nvSpPr>
          <p:cNvPr id="295" name="Content Placeholder 1"/>
          <p:cNvSpPr txBox="1"/>
          <p:nvPr/>
        </p:nvSpPr>
        <p:spPr>
          <a:xfrm>
            <a:off x="4961820" y="5099051"/>
            <a:ext cx="3189533" cy="1393026"/>
          </a:xfrm>
          <a:prstGeom prst="rect">
            <a:avLst/>
          </a:prstGeom>
          <a:ln w="12700">
            <a:miter lim="400000"/>
          </a:ln>
          <a:extLst>
            <a:ext uri="{C572A759-6A51-4108-AA02-DFA0A04FC94B}">
              <ma14:wrappingTextBoxFlag xmlns:ma14="http://schemas.microsoft.com/office/mac/drawingml/2011/main" xmlns="" val="1"/>
            </a:ext>
          </a:extLst>
        </p:spPr>
        <p:txBody>
          <a:bodyPr lIns="65023" tIns="65023" rIns="65023" bIns="65023">
            <a:normAutofit/>
          </a:bodyPr>
          <a:lstStyle/>
          <a:p>
            <a:pPr>
              <a:spcBef>
                <a:spcPts val="800"/>
              </a:spcBef>
              <a:defRPr sz="1800">
                <a:solidFill>
                  <a:srgbClr val="282828"/>
                </a:solidFill>
                <a:latin typeface="Verdana"/>
                <a:ea typeface="Verdana"/>
                <a:cs typeface="Verdana"/>
                <a:sym typeface="Verdana"/>
              </a:defRPr>
            </a:pPr>
            <a:r>
              <a:rPr b="1"/>
              <a:t>Argus Ferrous Markets</a:t>
            </a:r>
            <a:r>
              <a:t> </a:t>
            </a:r>
            <a:br/>
            <a:r>
              <a:t>Steel making raw materials, focus on iron ore &amp; coking coal</a:t>
            </a:r>
          </a:p>
        </p:txBody>
      </p:sp>
      <p:sp>
        <p:nvSpPr>
          <p:cNvPr id="296" name="Content Placeholder 1"/>
          <p:cNvSpPr txBox="1"/>
          <p:nvPr/>
        </p:nvSpPr>
        <p:spPr>
          <a:xfrm>
            <a:off x="8873420" y="5099051"/>
            <a:ext cx="3189533" cy="1393026"/>
          </a:xfrm>
          <a:prstGeom prst="rect">
            <a:avLst/>
          </a:prstGeom>
          <a:ln w="12700">
            <a:miter lim="400000"/>
          </a:ln>
          <a:extLst>
            <a:ext uri="{C572A759-6A51-4108-AA02-DFA0A04FC94B}">
              <ma14:wrappingTextBoxFlag xmlns:ma14="http://schemas.microsoft.com/office/mac/drawingml/2011/main" xmlns="" val="1"/>
            </a:ext>
          </a:extLst>
        </p:spPr>
        <p:txBody>
          <a:bodyPr lIns="65023" tIns="65023" rIns="65023" bIns="65023">
            <a:normAutofit/>
          </a:bodyPr>
          <a:lstStyle/>
          <a:p>
            <a:pPr>
              <a:spcBef>
                <a:spcPts val="800"/>
              </a:spcBef>
              <a:defRPr sz="1800">
                <a:solidFill>
                  <a:srgbClr val="282828"/>
                </a:solidFill>
                <a:latin typeface="Verdana"/>
                <a:ea typeface="Verdana"/>
                <a:cs typeface="Verdana"/>
                <a:sym typeface="Verdana"/>
              </a:defRPr>
            </a:pPr>
            <a:r>
              <a:rPr b="1"/>
              <a:t>Argus Metals International </a:t>
            </a:r>
            <a:r>
              <a:t> </a:t>
            </a:r>
            <a:br/>
            <a:r>
              <a:t>Minor Metals, Rare Earths, Ferro-Alloys</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 name="Footer Placeholder 2"/>
          <p:cNvSpPr txBox="1"/>
          <p:nvPr/>
        </p:nvSpPr>
        <p:spPr>
          <a:xfrm>
            <a:off x="4330598" y="8968339"/>
            <a:ext cx="4642168" cy="295149"/>
          </a:xfrm>
          <a:prstGeom prst="rect">
            <a:avLst/>
          </a:prstGeom>
          <a:ln w="12700">
            <a:miter lim="400000"/>
          </a:ln>
          <a:extLst>
            <a:ext uri="{C572A759-6A51-4108-AA02-DFA0A04FC94B}">
              <ma14:wrappingTextBoxFlag xmlns:ma14="http://schemas.microsoft.com/office/mac/drawingml/2011/main" xmlns="" val="1"/>
            </a:ext>
          </a:extLst>
        </p:spPr>
        <p:txBody>
          <a:bodyPr lIns="65023" tIns="65023" rIns="65023" bIns="65023" anchor="ctr">
            <a:spAutoFit/>
          </a:bodyPr>
          <a:lstStyle>
            <a:lvl1pPr algn="ctr">
              <a:defRPr sz="1100">
                <a:solidFill>
                  <a:srgbClr val="636463"/>
                </a:solidFill>
                <a:latin typeface="Verdana"/>
                <a:ea typeface="Verdana"/>
                <a:cs typeface="Verdana"/>
                <a:sym typeface="Verdana"/>
              </a:defRPr>
            </a:lvl1pPr>
          </a:lstStyle>
          <a:p>
            <a:r>
              <a:t>Copyright © 2018 Argus Media group. All rights reserved.</a:t>
            </a:r>
          </a:p>
        </p:txBody>
      </p:sp>
      <p:sp>
        <p:nvSpPr>
          <p:cNvPr id="129" name="Content Placeholder 1"/>
          <p:cNvSpPr txBox="1">
            <a:spLocks noGrp="1"/>
          </p:cNvSpPr>
          <p:nvPr>
            <p:ph type="body" idx="1"/>
          </p:nvPr>
        </p:nvSpPr>
        <p:spPr>
          <a:xfrm>
            <a:off x="866986" y="1625601"/>
            <a:ext cx="11379201" cy="6068908"/>
          </a:xfrm>
          <a:prstGeom prst="rect">
            <a:avLst/>
          </a:prstGeom>
        </p:spPr>
        <p:txBody>
          <a:bodyPr/>
          <a:lstStyle/>
          <a:p>
            <a:pPr marL="436418" indent="-436418">
              <a:spcBef>
                <a:spcPts val="800"/>
              </a:spcBef>
              <a:defRPr sz="1400"/>
            </a:pPr>
            <a:r>
              <a:t>The Argus Media group (referred to herein as “Argus”) makes no representations or warranties or other assurance, express or implied, about the accuracy or suitability of any information in this presentation and related materials (such as handouts, other presentation documents and recordings and any other materials or information distributed at or in connection with this presentation).  </a:t>
            </a:r>
          </a:p>
          <a:p>
            <a:pPr marL="436418" indent="-436418">
              <a:spcBef>
                <a:spcPts val="800"/>
              </a:spcBef>
              <a:defRPr sz="1400"/>
            </a:pPr>
            <a:r>
              <a:t>The information or opinions contained in this presentation are provided on an “as is” basis without  any warranty, condition or other representation as to its accuracy, completeness, or suitability for any particular purpose and shall not confer rights or remedies upon the recipients of this presentation or any other person. Data and information contained in the presentation come from a variety of sources, some of which are third parties outside Argus’ control and some of which may not have been verified. </a:t>
            </a:r>
          </a:p>
          <a:p>
            <a:pPr marL="436418" indent="-436418">
              <a:spcBef>
                <a:spcPts val="800"/>
              </a:spcBef>
              <a:defRPr sz="1400"/>
            </a:pPr>
            <a:r>
              <a:t>All analysis and opinions, data, projections and forecasts provided may be based on assumptions that are not correct or which change, being dependent upon fundamentals and other factors and events subject to change and uncertainty; future results or values could be materially different from any forecast or estimates described in the presentation.</a:t>
            </a:r>
          </a:p>
          <a:p>
            <a:pPr marL="436418" indent="-436418">
              <a:spcBef>
                <a:spcPts val="800"/>
              </a:spcBef>
              <a:defRPr sz="1400"/>
            </a:pPr>
            <a:r>
              <a:t>To the maximum extent permitted by law, Argus expressly disclaims any and all liability for any direct, indirect or consequential loss or damage, claims, costs and expenses, whether arising in negligence or otherwise, in connection with access to, use or application of these materials or suffered by any person as a result of relying on any information included in, or omission from, this presentation and related materials or otherwise in connection therewith. </a:t>
            </a:r>
          </a:p>
          <a:p>
            <a:pPr marL="436418" indent="-436418">
              <a:spcBef>
                <a:spcPts val="800"/>
              </a:spcBef>
              <a:defRPr sz="1400"/>
            </a:pPr>
            <a:r>
              <a:t>The information contained in this presentation and related materials is provided for general information purposes only and should not be construed as legal, tax, accounting or investment advice or the rendering of legal, consulting, or other professional services of any kind. Users of these materials should not in any manner rely upon or construe the information or resource materials in these materials as legal, or other professional advice and should not act or fail to act based upon the information in these materials.</a:t>
            </a:r>
          </a:p>
        </p:txBody>
      </p:sp>
      <p:sp>
        <p:nvSpPr>
          <p:cNvPr id="130" name="Title 2"/>
          <p:cNvSpPr txBox="1">
            <a:spLocks noGrp="1"/>
          </p:cNvSpPr>
          <p:nvPr>
            <p:ph type="title"/>
          </p:nvPr>
        </p:nvSpPr>
        <p:spPr>
          <a:xfrm>
            <a:off x="866986" y="433493"/>
            <a:ext cx="11379201" cy="866987"/>
          </a:xfrm>
          <a:prstGeom prst="rect">
            <a:avLst/>
          </a:prstGeom>
        </p:spPr>
        <p:txBody>
          <a:bodyPr/>
          <a:lstStyle/>
          <a:p>
            <a:r>
              <a:t>Argus Media group notices</a:t>
            </a: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pic>
        <p:nvPicPr>
          <p:cNvPr id="298" name="Picture 6" descr="Picture 6"/>
          <p:cNvPicPr>
            <a:picLocks noChangeAspect="1"/>
          </p:cNvPicPr>
          <p:nvPr/>
        </p:nvPicPr>
        <p:blipFill>
          <a:blip r:embed="rId2">
            <a:extLst/>
          </a:blip>
          <a:srcRect t="12566" r="11110"/>
          <a:stretch>
            <a:fillRect/>
          </a:stretch>
        </p:blipFill>
        <p:spPr>
          <a:xfrm>
            <a:off x="0" y="-1"/>
            <a:ext cx="13004801" cy="7675200"/>
          </a:xfrm>
          <a:prstGeom prst="rect">
            <a:avLst/>
          </a:prstGeom>
          <a:ln w="12700">
            <a:miter lim="400000"/>
          </a:ln>
        </p:spPr>
      </p:pic>
      <p:sp>
        <p:nvSpPr>
          <p:cNvPr id="299" name="TextBox 3"/>
          <p:cNvSpPr txBox="1"/>
          <p:nvPr/>
        </p:nvSpPr>
        <p:spPr>
          <a:xfrm>
            <a:off x="758613" y="7839001"/>
            <a:ext cx="9320108" cy="1146049"/>
          </a:xfrm>
          <a:prstGeom prst="rect">
            <a:avLst/>
          </a:prstGeom>
          <a:ln w="12700">
            <a:miter lim="400000"/>
          </a:ln>
          <a:extLst>
            <a:ext uri="{C572A759-6A51-4108-AA02-DFA0A04FC94B}">
              <ma14:wrappingTextBoxFlag xmlns:ma14="http://schemas.microsoft.com/office/mac/drawingml/2011/main" xmlns="" val="1"/>
            </a:ext>
          </a:extLst>
        </p:spPr>
        <p:txBody>
          <a:bodyPr lIns="65023" tIns="65023" rIns="65023" bIns="65023">
            <a:spAutoFit/>
          </a:bodyPr>
          <a:lstStyle/>
          <a:p>
            <a:pPr>
              <a:defRPr sz="800" b="1">
                <a:solidFill>
                  <a:srgbClr val="FFFFFF"/>
                </a:solidFill>
                <a:latin typeface="Verdana"/>
                <a:ea typeface="Verdana"/>
                <a:cs typeface="Verdana"/>
                <a:sym typeface="Verdana"/>
              </a:defRPr>
            </a:pPr>
            <a:r>
              <a:t>Copyright notice </a:t>
            </a:r>
          </a:p>
          <a:p>
            <a:pPr>
              <a:defRPr sz="800">
                <a:solidFill>
                  <a:srgbClr val="FFFFFF"/>
                </a:solidFill>
                <a:latin typeface="Verdana"/>
                <a:ea typeface="Verdana"/>
                <a:cs typeface="Verdana"/>
                <a:sym typeface="Verdana"/>
              </a:defRPr>
            </a:pPr>
            <a:r>
              <a:t>Copyright © 2018 Argus Media group. All rights reserved. All intellectual property rights in this presentation and the information herein are the exclusive property of Argus and and/or its licensors and may only be used under licence from Argus. Without limiting the foregoing, you will not copy or reproduce any part of its contents (including, but not limited to, single prices or any other individual items of data) in any form or for any purpose whatsoever without the prior written consent of Argus. </a:t>
            </a:r>
            <a:r>
              <a:rPr b="1"/>
              <a:t> </a:t>
            </a:r>
          </a:p>
          <a:p>
            <a:pPr>
              <a:defRPr sz="800">
                <a:solidFill>
                  <a:srgbClr val="FFFFFF"/>
                </a:solidFill>
                <a:latin typeface="Verdana"/>
                <a:ea typeface="Verdana"/>
                <a:cs typeface="Verdana"/>
                <a:sym typeface="Verdana"/>
              </a:defRPr>
            </a:pPr>
            <a:endParaRPr b="1"/>
          </a:p>
          <a:p>
            <a:pPr>
              <a:defRPr sz="800" b="1">
                <a:solidFill>
                  <a:srgbClr val="FFFFFF"/>
                </a:solidFill>
                <a:latin typeface="Verdana"/>
                <a:ea typeface="Verdana"/>
                <a:cs typeface="Verdana"/>
                <a:sym typeface="Verdana"/>
              </a:defRPr>
            </a:pPr>
            <a:r>
              <a:t>Trademark notice </a:t>
            </a:r>
          </a:p>
          <a:p>
            <a:pPr>
              <a:defRPr sz="800">
                <a:solidFill>
                  <a:srgbClr val="FFFFFF"/>
                </a:solidFill>
                <a:latin typeface="Verdana"/>
                <a:ea typeface="Verdana"/>
                <a:cs typeface="Verdana"/>
                <a:sym typeface="Verdana"/>
              </a:defRPr>
            </a:pPr>
            <a:r>
              <a:t>ARGUS, the ARGUS logo, Argus publication titles, and Argus index names are trademarks of Argus Media Limited. For additional information, including details of our other trademarks, visit argusmedia.com/trademarks.</a:t>
            </a:r>
          </a:p>
        </p:txBody>
      </p:sp>
      <p:sp>
        <p:nvSpPr>
          <p:cNvPr id="300" name="TextBox 1"/>
          <p:cNvSpPr txBox="1"/>
          <p:nvPr/>
        </p:nvSpPr>
        <p:spPr>
          <a:xfrm>
            <a:off x="818435" y="2010925"/>
            <a:ext cx="11379201" cy="50122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rmAutofit/>
          </a:bodyPr>
          <a:lstStyle>
            <a:lvl1pPr>
              <a:spcBef>
                <a:spcPts val="400"/>
              </a:spcBef>
              <a:defRPr>
                <a:solidFill>
                  <a:srgbClr val="FFFFFF"/>
                </a:solidFill>
                <a:latin typeface="Verdana"/>
                <a:ea typeface="Verdana"/>
                <a:cs typeface="Verdana"/>
                <a:sym typeface="Verdana"/>
              </a:defRPr>
            </a:lvl1pPr>
          </a:lstStyle>
          <a:p>
            <a:r>
              <a:t>Contact the Argus Iron Ore Team:</a:t>
            </a:r>
          </a:p>
        </p:txBody>
      </p:sp>
      <p:sp>
        <p:nvSpPr>
          <p:cNvPr id="301" name="TextBox 5"/>
          <p:cNvSpPr txBox="1"/>
          <p:nvPr/>
        </p:nvSpPr>
        <p:spPr>
          <a:xfrm>
            <a:off x="818434" y="3178948"/>
            <a:ext cx="1080097" cy="679874"/>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spcBef>
                <a:spcPts val="400"/>
              </a:spcBef>
              <a:defRPr sz="1200">
                <a:solidFill>
                  <a:srgbClr val="FFFFFF"/>
                </a:solidFill>
                <a:latin typeface="Verdana"/>
                <a:ea typeface="Verdana"/>
                <a:cs typeface="Verdana"/>
                <a:sym typeface="Verdana"/>
              </a:defRPr>
            </a:pPr>
            <a:r>
              <a:t>Xin Xin Hao: </a:t>
            </a:r>
          </a:p>
          <a:p>
            <a:pPr>
              <a:spcBef>
                <a:spcPts val="400"/>
              </a:spcBef>
              <a:defRPr sz="1200">
                <a:solidFill>
                  <a:srgbClr val="FFFFFF"/>
                </a:solidFill>
                <a:latin typeface="Verdana"/>
                <a:ea typeface="Verdana"/>
                <a:cs typeface="Verdana"/>
                <a:sym typeface="Verdana"/>
              </a:defRPr>
            </a:pPr>
            <a:r>
              <a:t>Linca Sun:</a:t>
            </a:r>
          </a:p>
          <a:p>
            <a:pPr>
              <a:spcBef>
                <a:spcPts val="400"/>
              </a:spcBef>
              <a:defRPr sz="1200">
                <a:solidFill>
                  <a:srgbClr val="FFFFFF"/>
                </a:solidFill>
                <a:latin typeface="Verdana"/>
                <a:ea typeface="Verdana"/>
                <a:cs typeface="Verdana"/>
                <a:sym typeface="Verdana"/>
              </a:defRPr>
            </a:pPr>
            <a:r>
              <a:t>Carrie Shi:</a:t>
            </a:r>
          </a:p>
        </p:txBody>
      </p:sp>
      <p:sp>
        <p:nvSpPr>
          <p:cNvPr id="302" name="TextBox 7"/>
          <p:cNvSpPr txBox="1"/>
          <p:nvPr/>
        </p:nvSpPr>
        <p:spPr>
          <a:xfrm>
            <a:off x="1876589" y="3178948"/>
            <a:ext cx="1142307" cy="679874"/>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spcBef>
                <a:spcPts val="400"/>
              </a:spcBef>
              <a:defRPr sz="1200">
                <a:solidFill>
                  <a:srgbClr val="FFFFFF"/>
                </a:solidFill>
                <a:latin typeface="Verdana"/>
                <a:ea typeface="Verdana"/>
                <a:cs typeface="Verdana"/>
                <a:sym typeface="Verdana"/>
              </a:defRPr>
            </a:pPr>
            <a:r>
              <a:t>108 535 6889</a:t>
            </a:r>
          </a:p>
          <a:p>
            <a:pPr>
              <a:spcBef>
                <a:spcPts val="400"/>
              </a:spcBef>
              <a:defRPr sz="1200">
                <a:solidFill>
                  <a:srgbClr val="FFFFFF"/>
                </a:solidFill>
                <a:latin typeface="Verdana"/>
                <a:ea typeface="Verdana"/>
                <a:cs typeface="Verdana"/>
                <a:sym typeface="Verdana"/>
              </a:defRPr>
            </a:pPr>
            <a:r>
              <a:t>108 535 7662</a:t>
            </a:r>
          </a:p>
          <a:p>
            <a:pPr>
              <a:spcBef>
                <a:spcPts val="400"/>
              </a:spcBef>
              <a:defRPr sz="1200">
                <a:solidFill>
                  <a:srgbClr val="FFFFFF"/>
                </a:solidFill>
                <a:latin typeface="Verdana"/>
                <a:ea typeface="Verdana"/>
                <a:cs typeface="Verdana"/>
                <a:sym typeface="Verdana"/>
              </a:defRPr>
            </a:pPr>
            <a:r>
              <a:t>108 535 7603</a:t>
            </a:r>
          </a:p>
        </p:txBody>
      </p:sp>
      <p:pic>
        <p:nvPicPr>
          <p:cNvPr id="303" name="Picture 14" descr="Picture 14"/>
          <p:cNvPicPr>
            <a:picLocks noChangeAspect="1"/>
          </p:cNvPicPr>
          <p:nvPr/>
        </p:nvPicPr>
        <p:blipFill>
          <a:blip r:embed="rId3">
            <a:extLst/>
          </a:blip>
          <a:stretch>
            <a:fillRect/>
          </a:stretch>
        </p:blipFill>
        <p:spPr>
          <a:xfrm>
            <a:off x="10464808" y="8489244"/>
            <a:ext cx="1828801" cy="722490"/>
          </a:xfrm>
          <a:prstGeom prst="rect">
            <a:avLst/>
          </a:prstGeom>
          <a:ln w="12700">
            <a:miter lim="400000"/>
          </a:ln>
        </p:spPr>
      </p:pic>
      <p:sp>
        <p:nvSpPr>
          <p:cNvPr id="304" name="TextBox 9"/>
          <p:cNvSpPr txBox="1"/>
          <p:nvPr/>
        </p:nvSpPr>
        <p:spPr>
          <a:xfrm>
            <a:off x="866986" y="7152640"/>
            <a:ext cx="2468087" cy="616374"/>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spcBef>
                <a:spcPts val="400"/>
              </a:spcBef>
              <a:defRPr sz="800" b="1">
                <a:solidFill>
                  <a:srgbClr val="FFFFFF"/>
                </a:solidFill>
                <a:latin typeface="Verdana"/>
                <a:ea typeface="Verdana"/>
                <a:cs typeface="Verdana"/>
                <a:sym typeface="Verdana"/>
              </a:defRPr>
            </a:pPr>
            <a:r>
              <a:t>Stay Connected</a:t>
            </a:r>
          </a:p>
          <a:p>
            <a:pPr>
              <a:spcBef>
                <a:spcPts val="400"/>
              </a:spcBef>
              <a:defRPr sz="800">
                <a:solidFill>
                  <a:srgbClr val="FFFFFF"/>
                </a:solidFill>
                <a:latin typeface="Verdana"/>
                <a:ea typeface="Verdana"/>
                <a:cs typeface="Verdana"/>
                <a:sym typeface="Verdana"/>
              </a:defRPr>
            </a:pPr>
            <a:r>
              <a:t>      @ArgusMedia	        Argus-media</a:t>
            </a:r>
          </a:p>
          <a:p>
            <a:pPr>
              <a:spcBef>
                <a:spcPts val="400"/>
              </a:spcBef>
              <a:defRPr sz="800">
                <a:solidFill>
                  <a:srgbClr val="FFFFFF"/>
                </a:solidFill>
                <a:latin typeface="Verdana"/>
                <a:ea typeface="Verdana"/>
                <a:cs typeface="Verdana"/>
                <a:sym typeface="Verdana"/>
              </a:defRPr>
            </a:pPr>
            <a:r>
              <a:t>      +Argusmediaplus	        argusmediavideo</a:t>
            </a:r>
            <a:br/>
            <a:endParaRPr/>
          </a:p>
        </p:txBody>
      </p:sp>
      <p:pic>
        <p:nvPicPr>
          <p:cNvPr id="305" name="Picture 4" descr="Picture 4"/>
          <p:cNvPicPr>
            <a:picLocks noChangeAspect="1"/>
          </p:cNvPicPr>
          <p:nvPr/>
        </p:nvPicPr>
        <p:blipFill>
          <a:blip r:embed="rId4">
            <a:extLst/>
          </a:blip>
          <a:stretch>
            <a:fillRect/>
          </a:stretch>
        </p:blipFill>
        <p:spPr>
          <a:xfrm>
            <a:off x="866986" y="7333265"/>
            <a:ext cx="153601" cy="153601"/>
          </a:xfrm>
          <a:prstGeom prst="rect">
            <a:avLst/>
          </a:prstGeom>
          <a:ln w="12700">
            <a:miter lim="400000"/>
          </a:ln>
        </p:spPr>
      </p:pic>
      <p:pic>
        <p:nvPicPr>
          <p:cNvPr id="306" name="Picture 6" descr="Picture 6"/>
          <p:cNvPicPr>
            <a:picLocks noChangeAspect="1"/>
          </p:cNvPicPr>
          <p:nvPr/>
        </p:nvPicPr>
        <p:blipFill>
          <a:blip r:embed="rId5">
            <a:extLst/>
          </a:blip>
          <a:stretch>
            <a:fillRect/>
          </a:stretch>
        </p:blipFill>
        <p:spPr>
          <a:xfrm>
            <a:off x="2230613" y="7333265"/>
            <a:ext cx="153601" cy="153601"/>
          </a:xfrm>
          <a:prstGeom prst="rect">
            <a:avLst/>
          </a:prstGeom>
          <a:ln w="12700">
            <a:miter lim="400000"/>
          </a:ln>
        </p:spPr>
      </p:pic>
      <p:pic>
        <p:nvPicPr>
          <p:cNvPr id="307" name="Picture 8" descr="Picture 8"/>
          <p:cNvPicPr>
            <a:picLocks noChangeAspect="1"/>
          </p:cNvPicPr>
          <p:nvPr/>
        </p:nvPicPr>
        <p:blipFill>
          <a:blip r:embed="rId6">
            <a:extLst/>
          </a:blip>
          <a:stretch>
            <a:fillRect/>
          </a:stretch>
        </p:blipFill>
        <p:spPr>
          <a:xfrm>
            <a:off x="866986" y="7550011"/>
            <a:ext cx="153601" cy="153601"/>
          </a:xfrm>
          <a:prstGeom prst="rect">
            <a:avLst/>
          </a:prstGeom>
          <a:ln w="12700">
            <a:miter lim="400000"/>
          </a:ln>
        </p:spPr>
      </p:pic>
      <p:pic>
        <p:nvPicPr>
          <p:cNvPr id="308" name="Picture 10" descr="Picture 10"/>
          <p:cNvPicPr>
            <a:picLocks noChangeAspect="1"/>
          </p:cNvPicPr>
          <p:nvPr/>
        </p:nvPicPr>
        <p:blipFill>
          <a:blip r:embed="rId7">
            <a:extLst/>
          </a:blip>
          <a:stretch>
            <a:fillRect/>
          </a:stretch>
        </p:blipFill>
        <p:spPr>
          <a:xfrm>
            <a:off x="2230613" y="7550011"/>
            <a:ext cx="153601" cy="153601"/>
          </a:xfrm>
          <a:prstGeom prst="rect">
            <a:avLst/>
          </a:prstGeom>
          <a:ln w="12700">
            <a:miter lim="400000"/>
          </a:ln>
        </p:spPr>
      </p:pic>
      <p:sp>
        <p:nvSpPr>
          <p:cNvPr id="309" name="TextBox 5"/>
          <p:cNvSpPr txBox="1"/>
          <p:nvPr/>
        </p:nvSpPr>
        <p:spPr>
          <a:xfrm>
            <a:off x="818434" y="2861448"/>
            <a:ext cx="1371378" cy="21590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defRPr sz="1400" b="1">
                <a:solidFill>
                  <a:srgbClr val="FFFFFF"/>
                </a:solidFill>
                <a:latin typeface="Verdana"/>
                <a:ea typeface="Verdana"/>
                <a:cs typeface="Verdana"/>
                <a:sym typeface="Verdana"/>
              </a:defRPr>
            </a:lvl1pPr>
          </a:lstStyle>
          <a:p>
            <a:r>
              <a:t>Beijing (+86)</a:t>
            </a:r>
          </a:p>
        </p:txBody>
      </p:sp>
      <p:sp>
        <p:nvSpPr>
          <p:cNvPr id="310" name="TextBox 5"/>
          <p:cNvSpPr txBox="1"/>
          <p:nvPr/>
        </p:nvSpPr>
        <p:spPr>
          <a:xfrm>
            <a:off x="818434" y="4416539"/>
            <a:ext cx="1336379" cy="68173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spcBef>
                <a:spcPts val="400"/>
              </a:spcBef>
              <a:defRPr sz="1200">
                <a:solidFill>
                  <a:srgbClr val="FFFFFF"/>
                </a:solidFill>
                <a:latin typeface="Verdana"/>
                <a:ea typeface="Verdana"/>
                <a:cs typeface="Verdana"/>
                <a:sym typeface="Verdana"/>
              </a:defRPr>
            </a:pPr>
            <a:r>
              <a:t>Julie Jiang</a:t>
            </a:r>
            <a:r>
              <a:rPr>
                <a:latin typeface="Trebuchet MS"/>
                <a:ea typeface="Trebuchet MS"/>
                <a:cs typeface="Trebuchet MS"/>
                <a:sym typeface="Trebuchet MS"/>
              </a:rPr>
              <a:t>: </a:t>
            </a:r>
            <a:r>
              <a:t> </a:t>
            </a:r>
          </a:p>
          <a:p>
            <a:pPr>
              <a:spcBef>
                <a:spcPts val="400"/>
              </a:spcBef>
              <a:defRPr sz="1200">
                <a:solidFill>
                  <a:srgbClr val="FFFFFF"/>
                </a:solidFill>
                <a:latin typeface="Verdana"/>
                <a:ea typeface="Verdana"/>
                <a:cs typeface="Verdana"/>
                <a:sym typeface="Verdana"/>
              </a:defRPr>
            </a:pPr>
            <a:r>
              <a:t>Yan Yukan:</a:t>
            </a:r>
          </a:p>
          <a:p>
            <a:pPr>
              <a:spcBef>
                <a:spcPts val="400"/>
              </a:spcBef>
              <a:defRPr sz="1200">
                <a:solidFill>
                  <a:srgbClr val="FFFFFF"/>
                </a:solidFill>
                <a:latin typeface="Verdana"/>
                <a:ea typeface="Verdana"/>
                <a:cs typeface="Verdana"/>
                <a:sym typeface="Verdana"/>
              </a:defRPr>
            </a:pPr>
            <a:r>
              <a:t>Oscar Tarneberg:</a:t>
            </a:r>
          </a:p>
        </p:txBody>
      </p:sp>
      <p:sp>
        <p:nvSpPr>
          <p:cNvPr id="311" name="TextBox 7"/>
          <p:cNvSpPr txBox="1"/>
          <p:nvPr/>
        </p:nvSpPr>
        <p:spPr>
          <a:xfrm>
            <a:off x="2226825" y="4416539"/>
            <a:ext cx="1195884" cy="679874"/>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spcBef>
                <a:spcPts val="400"/>
              </a:spcBef>
              <a:defRPr sz="1200">
                <a:solidFill>
                  <a:srgbClr val="FFFFFF"/>
                </a:solidFill>
                <a:latin typeface="Verdana"/>
                <a:ea typeface="Verdana"/>
                <a:cs typeface="Verdana"/>
                <a:sym typeface="Verdana"/>
              </a:defRPr>
            </a:pPr>
            <a:r>
              <a:t>108 535 7618</a:t>
            </a:r>
          </a:p>
          <a:p>
            <a:pPr>
              <a:spcBef>
                <a:spcPts val="400"/>
              </a:spcBef>
              <a:defRPr sz="1200">
                <a:solidFill>
                  <a:srgbClr val="FFFFFF"/>
                </a:solidFill>
                <a:latin typeface="Verdana"/>
                <a:ea typeface="Verdana"/>
                <a:cs typeface="Verdana"/>
                <a:sym typeface="Verdana"/>
              </a:defRPr>
            </a:pPr>
            <a:r>
              <a:t>108 535 7619 </a:t>
            </a:r>
          </a:p>
          <a:p>
            <a:pPr>
              <a:spcBef>
                <a:spcPts val="400"/>
              </a:spcBef>
              <a:defRPr sz="1200">
                <a:solidFill>
                  <a:srgbClr val="FFFFFF"/>
                </a:solidFill>
                <a:latin typeface="Verdana"/>
                <a:ea typeface="Verdana"/>
                <a:cs typeface="Verdana"/>
                <a:sym typeface="Verdana"/>
              </a:defRPr>
            </a:pPr>
            <a:r>
              <a:t>108 535 7620</a:t>
            </a:r>
          </a:p>
        </p:txBody>
      </p:sp>
      <p:sp>
        <p:nvSpPr>
          <p:cNvPr id="312" name="TextBox 5"/>
          <p:cNvSpPr txBox="1"/>
          <p:nvPr/>
        </p:nvSpPr>
        <p:spPr>
          <a:xfrm>
            <a:off x="818434" y="4099039"/>
            <a:ext cx="1602657" cy="21590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defRPr sz="1400" b="1">
                <a:solidFill>
                  <a:srgbClr val="FFFFFF"/>
                </a:solidFill>
                <a:latin typeface="Verdana"/>
                <a:ea typeface="Verdana"/>
                <a:cs typeface="Verdana"/>
                <a:sym typeface="Verdana"/>
              </a:defRPr>
            </a:lvl1pPr>
          </a:lstStyle>
          <a:p>
            <a:r>
              <a:t>Shanghai (+86)</a:t>
            </a:r>
          </a:p>
        </p:txBody>
      </p:sp>
      <p:sp>
        <p:nvSpPr>
          <p:cNvPr id="313" name="TextBox 5"/>
          <p:cNvSpPr txBox="1"/>
          <p:nvPr/>
        </p:nvSpPr>
        <p:spPr>
          <a:xfrm>
            <a:off x="818434" y="5654130"/>
            <a:ext cx="1850133" cy="932003"/>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spcBef>
                <a:spcPts val="400"/>
              </a:spcBef>
              <a:defRPr sz="1200">
                <a:solidFill>
                  <a:srgbClr val="FFFFFF"/>
                </a:solidFill>
                <a:latin typeface="Verdana"/>
                <a:ea typeface="Verdana"/>
                <a:cs typeface="Verdana"/>
                <a:sym typeface="Verdana"/>
              </a:defRPr>
            </a:pPr>
            <a:r>
              <a:t>Chris Newman</a:t>
            </a:r>
            <a:r>
              <a:rPr>
                <a:latin typeface="Trebuchet MS"/>
                <a:ea typeface="Trebuchet MS"/>
                <a:cs typeface="Trebuchet MS"/>
                <a:sym typeface="Trebuchet MS"/>
              </a:rPr>
              <a:t>:</a:t>
            </a:r>
            <a:r>
              <a:t> </a:t>
            </a:r>
          </a:p>
          <a:p>
            <a:pPr>
              <a:spcBef>
                <a:spcPts val="400"/>
              </a:spcBef>
              <a:defRPr sz="1200">
                <a:solidFill>
                  <a:srgbClr val="FFFFFF"/>
                </a:solidFill>
                <a:latin typeface="Verdana"/>
                <a:ea typeface="Verdana"/>
                <a:cs typeface="Verdana"/>
                <a:sym typeface="Verdana"/>
              </a:defRPr>
            </a:pPr>
            <a:r>
              <a:t>Prasenjit Bhattacharya</a:t>
            </a:r>
            <a:r>
              <a:rPr>
                <a:latin typeface="Trebuchet MS"/>
                <a:ea typeface="Trebuchet MS"/>
                <a:cs typeface="Trebuchet MS"/>
                <a:sym typeface="Trebuchet MS"/>
              </a:rPr>
              <a:t>:</a:t>
            </a:r>
          </a:p>
          <a:p>
            <a:pPr>
              <a:spcBef>
                <a:spcPts val="400"/>
              </a:spcBef>
              <a:defRPr sz="1200">
                <a:solidFill>
                  <a:srgbClr val="FFFFFF"/>
                </a:solidFill>
                <a:latin typeface="Verdana"/>
                <a:ea typeface="Verdana"/>
                <a:cs typeface="Verdana"/>
                <a:sym typeface="Verdana"/>
              </a:defRPr>
            </a:pPr>
            <a:r>
              <a:t>Kitty Liqin</a:t>
            </a:r>
            <a:r>
              <a:rPr>
                <a:latin typeface="Trebuchet MS"/>
                <a:ea typeface="Trebuchet MS"/>
                <a:cs typeface="Trebuchet MS"/>
                <a:sym typeface="Trebuchet MS"/>
              </a:rPr>
              <a:t>: </a:t>
            </a:r>
          </a:p>
          <a:p>
            <a:pPr>
              <a:spcBef>
                <a:spcPts val="400"/>
              </a:spcBef>
              <a:defRPr sz="1200">
                <a:solidFill>
                  <a:srgbClr val="FFFFFF"/>
                </a:solidFill>
                <a:latin typeface="Verdana"/>
                <a:ea typeface="Verdana"/>
                <a:cs typeface="Verdana"/>
                <a:sym typeface="Verdana"/>
              </a:defRPr>
            </a:pPr>
            <a:r>
              <a:t>Tim Hard</a:t>
            </a:r>
            <a:r>
              <a:rPr>
                <a:latin typeface="Trebuchet MS"/>
                <a:ea typeface="Trebuchet MS"/>
                <a:cs typeface="Trebuchet MS"/>
                <a:sym typeface="Trebuchet MS"/>
              </a:rPr>
              <a:t>: </a:t>
            </a:r>
          </a:p>
        </p:txBody>
      </p:sp>
      <p:sp>
        <p:nvSpPr>
          <p:cNvPr id="314" name="TextBox 7"/>
          <p:cNvSpPr txBox="1"/>
          <p:nvPr/>
        </p:nvSpPr>
        <p:spPr>
          <a:xfrm>
            <a:off x="2734825" y="5654130"/>
            <a:ext cx="805136" cy="902882"/>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spcBef>
                <a:spcPts val="400"/>
              </a:spcBef>
              <a:defRPr sz="1200">
                <a:solidFill>
                  <a:srgbClr val="FFFFFF"/>
                </a:solidFill>
                <a:latin typeface="Verdana"/>
                <a:ea typeface="Verdana"/>
                <a:cs typeface="Verdana"/>
                <a:sym typeface="Verdana"/>
              </a:defRPr>
            </a:pPr>
            <a:r>
              <a:rPr>
                <a:latin typeface="Trebuchet MS"/>
                <a:ea typeface="Trebuchet MS"/>
                <a:cs typeface="Trebuchet MS"/>
                <a:sym typeface="Trebuchet MS"/>
              </a:rPr>
              <a:t>6496 9959 </a:t>
            </a:r>
            <a:endParaRPr sz="1400">
              <a:latin typeface="Trebuchet MS"/>
              <a:ea typeface="Trebuchet MS"/>
              <a:cs typeface="Trebuchet MS"/>
              <a:sym typeface="Trebuchet MS"/>
            </a:endParaRPr>
          </a:p>
          <a:p>
            <a:pPr>
              <a:spcBef>
                <a:spcPts val="400"/>
              </a:spcBef>
              <a:defRPr sz="1200">
                <a:solidFill>
                  <a:srgbClr val="FFFFFF"/>
                </a:solidFill>
                <a:latin typeface="Verdana"/>
                <a:ea typeface="Verdana"/>
                <a:cs typeface="Verdana"/>
                <a:sym typeface="Verdana"/>
              </a:defRPr>
            </a:pPr>
            <a:r>
              <a:rPr>
                <a:latin typeface="Trebuchet MS"/>
                <a:ea typeface="Trebuchet MS"/>
                <a:cs typeface="Trebuchet MS"/>
                <a:sym typeface="Trebuchet MS"/>
              </a:rPr>
              <a:t>6496 9954</a:t>
            </a:r>
            <a:r>
              <a:t> </a:t>
            </a:r>
          </a:p>
          <a:p>
            <a:pPr>
              <a:spcBef>
                <a:spcPts val="400"/>
              </a:spcBef>
              <a:defRPr sz="1200">
                <a:solidFill>
                  <a:srgbClr val="FFFFFF"/>
                </a:solidFill>
                <a:latin typeface="Verdana"/>
                <a:ea typeface="Verdana"/>
                <a:cs typeface="Verdana"/>
                <a:sym typeface="Verdana"/>
              </a:defRPr>
            </a:pPr>
            <a:r>
              <a:rPr>
                <a:latin typeface="Trebuchet MS"/>
                <a:ea typeface="Trebuchet MS"/>
                <a:cs typeface="Trebuchet MS"/>
                <a:sym typeface="Trebuchet MS"/>
              </a:rPr>
              <a:t>6496 9995</a:t>
            </a:r>
            <a:r>
              <a:t> </a:t>
            </a:r>
          </a:p>
          <a:p>
            <a:pPr>
              <a:spcBef>
                <a:spcPts val="400"/>
              </a:spcBef>
              <a:defRPr sz="1200">
                <a:solidFill>
                  <a:srgbClr val="FFFFFF"/>
                </a:solidFill>
                <a:latin typeface="Verdana"/>
                <a:ea typeface="Verdana"/>
                <a:cs typeface="Verdana"/>
                <a:sym typeface="Verdana"/>
              </a:defRPr>
            </a:pPr>
            <a:r>
              <a:rPr>
                <a:latin typeface="Trebuchet MS"/>
                <a:ea typeface="Trebuchet MS"/>
                <a:cs typeface="Trebuchet MS"/>
                <a:sym typeface="Trebuchet MS"/>
              </a:rPr>
              <a:t>6496 9894</a:t>
            </a:r>
          </a:p>
        </p:txBody>
      </p:sp>
      <p:sp>
        <p:nvSpPr>
          <p:cNvPr id="315" name="TextBox 5"/>
          <p:cNvSpPr txBox="1"/>
          <p:nvPr/>
        </p:nvSpPr>
        <p:spPr>
          <a:xfrm>
            <a:off x="818434" y="5336630"/>
            <a:ext cx="1683396" cy="21590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defRPr sz="1400" b="1">
                <a:solidFill>
                  <a:srgbClr val="FFFFFF"/>
                </a:solidFill>
                <a:latin typeface="Verdana"/>
                <a:ea typeface="Verdana"/>
                <a:cs typeface="Verdana"/>
                <a:sym typeface="Verdana"/>
              </a:defRPr>
            </a:lvl1pPr>
          </a:lstStyle>
          <a:p>
            <a:r>
              <a:t>Singapore (+65)</a:t>
            </a: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 name="Footer Placeholder 2"/>
          <p:cNvSpPr txBox="1"/>
          <p:nvPr/>
        </p:nvSpPr>
        <p:spPr>
          <a:xfrm>
            <a:off x="4330598" y="8968339"/>
            <a:ext cx="4642168" cy="295149"/>
          </a:xfrm>
          <a:prstGeom prst="rect">
            <a:avLst/>
          </a:prstGeom>
          <a:ln w="12700">
            <a:miter lim="400000"/>
          </a:ln>
          <a:extLst>
            <a:ext uri="{C572A759-6A51-4108-AA02-DFA0A04FC94B}">
              <ma14:wrappingTextBoxFlag xmlns:ma14="http://schemas.microsoft.com/office/mac/drawingml/2011/main" xmlns="" val="1"/>
            </a:ext>
          </a:extLst>
        </p:spPr>
        <p:txBody>
          <a:bodyPr lIns="65023" tIns="65023" rIns="65023" bIns="65023" anchor="ctr">
            <a:spAutoFit/>
          </a:bodyPr>
          <a:lstStyle>
            <a:lvl1pPr algn="ctr">
              <a:defRPr sz="1100">
                <a:solidFill>
                  <a:srgbClr val="636463"/>
                </a:solidFill>
                <a:latin typeface="Verdana"/>
                <a:ea typeface="Verdana"/>
                <a:cs typeface="Verdana"/>
                <a:sym typeface="Verdana"/>
              </a:defRPr>
            </a:lvl1pPr>
          </a:lstStyle>
          <a:p>
            <a:r>
              <a:t>Copyright © 2018 Argus Media group. All rights reserved.</a:t>
            </a:r>
          </a:p>
        </p:txBody>
      </p:sp>
      <p:sp>
        <p:nvSpPr>
          <p:cNvPr id="133" name="Content Placeholder 1"/>
          <p:cNvSpPr txBox="1">
            <a:spLocks noGrp="1"/>
          </p:cNvSpPr>
          <p:nvPr>
            <p:ph type="body" idx="1"/>
          </p:nvPr>
        </p:nvSpPr>
        <p:spPr>
          <a:xfrm>
            <a:off x="866986" y="1625601"/>
            <a:ext cx="11162455" cy="6068908"/>
          </a:xfrm>
          <a:prstGeom prst="rect">
            <a:avLst/>
          </a:prstGeom>
        </p:spPr>
        <p:txBody>
          <a:bodyPr/>
          <a:lstStyle/>
          <a:p>
            <a:pPr>
              <a:spcBef>
                <a:spcPts val="800"/>
              </a:spcBef>
            </a:pPr>
            <a:r>
              <a:t>Company Introduction</a:t>
            </a:r>
          </a:p>
          <a:p>
            <a:pPr>
              <a:spcBef>
                <a:spcPts val="800"/>
              </a:spcBef>
            </a:pPr>
            <a:r>
              <a:t>Methodology</a:t>
            </a:r>
          </a:p>
          <a:p>
            <a:pPr>
              <a:spcBef>
                <a:spcPts val="800"/>
              </a:spcBef>
            </a:pPr>
            <a:r>
              <a:t>Transparency</a:t>
            </a:r>
          </a:p>
        </p:txBody>
      </p:sp>
      <p:sp>
        <p:nvSpPr>
          <p:cNvPr id="134" name="Title 2"/>
          <p:cNvSpPr txBox="1">
            <a:spLocks noGrp="1"/>
          </p:cNvSpPr>
          <p:nvPr>
            <p:ph type="title"/>
          </p:nvPr>
        </p:nvSpPr>
        <p:spPr>
          <a:xfrm>
            <a:off x="866986" y="433493"/>
            <a:ext cx="11379201" cy="866987"/>
          </a:xfrm>
          <a:prstGeom prst="rect">
            <a:avLst/>
          </a:prstGeom>
        </p:spPr>
        <p:txBody>
          <a:bodyPr/>
          <a:lstStyle/>
          <a:p>
            <a:r>
              <a:t>Agenda</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 name="Title 3"/>
          <p:cNvSpPr txBox="1">
            <a:spLocks noGrp="1"/>
          </p:cNvSpPr>
          <p:nvPr>
            <p:ph type="title"/>
          </p:nvPr>
        </p:nvSpPr>
        <p:spPr>
          <a:xfrm>
            <a:off x="541866" y="2059093"/>
            <a:ext cx="11270828" cy="866987"/>
          </a:xfrm>
          <a:prstGeom prst="rect">
            <a:avLst/>
          </a:prstGeom>
        </p:spPr>
        <p:txBody>
          <a:bodyPr/>
          <a:lstStyle/>
          <a:p>
            <a:r>
              <a:t>Company introduction</a:t>
            </a: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 name="Footer Placeholder 2"/>
          <p:cNvSpPr txBox="1"/>
          <p:nvPr/>
        </p:nvSpPr>
        <p:spPr>
          <a:xfrm>
            <a:off x="4330598" y="8968339"/>
            <a:ext cx="4642168" cy="295149"/>
          </a:xfrm>
          <a:prstGeom prst="rect">
            <a:avLst/>
          </a:prstGeom>
          <a:ln w="12700">
            <a:miter lim="400000"/>
          </a:ln>
          <a:extLst>
            <a:ext uri="{C572A759-6A51-4108-AA02-DFA0A04FC94B}">
              <ma14:wrappingTextBoxFlag xmlns:ma14="http://schemas.microsoft.com/office/mac/drawingml/2011/main" xmlns="" val="1"/>
            </a:ext>
          </a:extLst>
        </p:spPr>
        <p:txBody>
          <a:bodyPr lIns="65023" tIns="65023" rIns="65023" bIns="65023" anchor="ctr">
            <a:spAutoFit/>
          </a:bodyPr>
          <a:lstStyle>
            <a:lvl1pPr algn="ctr">
              <a:defRPr sz="1100">
                <a:solidFill>
                  <a:srgbClr val="636463"/>
                </a:solidFill>
                <a:latin typeface="Verdana"/>
                <a:ea typeface="Verdana"/>
                <a:cs typeface="Verdana"/>
                <a:sym typeface="Verdana"/>
              </a:defRPr>
            </a:lvl1pPr>
          </a:lstStyle>
          <a:p>
            <a:r>
              <a:t>Copyright © 2018 Argus Media group. All rights reserved.</a:t>
            </a:r>
          </a:p>
        </p:txBody>
      </p:sp>
      <p:sp>
        <p:nvSpPr>
          <p:cNvPr id="139" name="Content Placeholder 1"/>
          <p:cNvSpPr txBox="1">
            <a:spLocks noGrp="1"/>
          </p:cNvSpPr>
          <p:nvPr>
            <p:ph type="body" sz="half" idx="1"/>
          </p:nvPr>
        </p:nvSpPr>
        <p:spPr>
          <a:xfrm>
            <a:off x="866986" y="1625601"/>
            <a:ext cx="5338089" cy="6915576"/>
          </a:xfrm>
          <a:prstGeom prst="rect">
            <a:avLst/>
          </a:prstGeom>
        </p:spPr>
        <p:txBody>
          <a:bodyPr/>
          <a:lstStyle/>
          <a:p>
            <a:pPr marL="436418" indent="-436418">
              <a:spcBef>
                <a:spcPts val="800"/>
              </a:spcBef>
              <a:defRPr sz="2000"/>
            </a:pPr>
            <a:r>
              <a:t>The Argus The world’s leading PRA, with a team of 850 from 21 global offices</a:t>
            </a:r>
          </a:p>
          <a:p>
            <a:pPr marL="436418" indent="-436418">
              <a:spcBef>
                <a:spcPts val="800"/>
              </a:spcBef>
              <a:defRPr sz="2000"/>
            </a:pPr>
            <a:r>
              <a:t>11,000 plus daily price assessments</a:t>
            </a:r>
          </a:p>
          <a:p>
            <a:pPr marL="436418" indent="-436418">
              <a:spcBef>
                <a:spcPts val="800"/>
              </a:spcBef>
              <a:defRPr sz="2000"/>
            </a:pPr>
            <a:r>
              <a:t>IOSCO compliant methodology </a:t>
            </a:r>
          </a:p>
          <a:p>
            <a:pPr marL="0" indent="0">
              <a:spcBef>
                <a:spcPts val="1700"/>
              </a:spcBef>
              <a:buClrTx/>
              <a:buSzTx/>
              <a:buFontTx/>
              <a:buNone/>
              <a:defRPr sz="2000"/>
            </a:pPr>
            <a:r>
              <a:t>Also offers…</a:t>
            </a:r>
          </a:p>
          <a:p>
            <a:pPr marL="436418" indent="-436418">
              <a:spcBef>
                <a:spcPts val="800"/>
              </a:spcBef>
              <a:defRPr sz="2000"/>
            </a:pPr>
            <a:r>
              <a:t>Market intelligence for world commodities markets</a:t>
            </a:r>
          </a:p>
          <a:p>
            <a:pPr marL="436418" indent="-436418">
              <a:spcBef>
                <a:spcPts val="800"/>
              </a:spcBef>
              <a:defRPr sz="2000"/>
            </a:pPr>
            <a:r>
              <a:t>Bespoke consulting services and training.</a:t>
            </a:r>
          </a:p>
          <a:p>
            <a:pPr marL="436418" indent="-436418">
              <a:spcBef>
                <a:spcPts val="800"/>
              </a:spcBef>
              <a:defRPr sz="2000"/>
            </a:pPr>
            <a:r>
              <a:t>Conferences and forums</a:t>
            </a:r>
          </a:p>
          <a:p>
            <a:pPr marL="0" indent="0">
              <a:spcBef>
                <a:spcPts val="1700"/>
              </a:spcBef>
              <a:buClrTx/>
              <a:buSzTx/>
              <a:buFontTx/>
              <a:buNone/>
              <a:defRPr sz="2000"/>
            </a:pPr>
            <a:r>
              <a:t>Coverage includes:</a:t>
            </a:r>
            <a:endParaRPr>
              <a:solidFill>
                <a:srgbClr val="FFFFFF"/>
              </a:solidFill>
            </a:endParaRPr>
          </a:p>
          <a:p>
            <a:pPr marL="436418" indent="-436418">
              <a:spcBef>
                <a:spcPts val="800"/>
              </a:spcBef>
              <a:defRPr sz="2000"/>
            </a:pPr>
            <a:r>
              <a:t>Energy</a:t>
            </a:r>
            <a:endParaRPr>
              <a:solidFill>
                <a:srgbClr val="FFFFFF"/>
              </a:solidFill>
            </a:endParaRPr>
          </a:p>
          <a:p>
            <a:pPr marL="436418" indent="-436418">
              <a:spcBef>
                <a:spcPts val="800"/>
              </a:spcBef>
              <a:defRPr sz="2000"/>
            </a:pPr>
            <a:r>
              <a:t>Fertilizers</a:t>
            </a:r>
            <a:endParaRPr>
              <a:solidFill>
                <a:srgbClr val="FFFFFF"/>
              </a:solidFill>
            </a:endParaRPr>
          </a:p>
          <a:p>
            <a:pPr marL="436418" indent="-436418">
              <a:spcBef>
                <a:spcPts val="800"/>
              </a:spcBef>
              <a:defRPr sz="2000"/>
            </a:pPr>
            <a:r>
              <a:t>Petrochemicals</a:t>
            </a:r>
            <a:endParaRPr>
              <a:solidFill>
                <a:srgbClr val="FFFFFF"/>
              </a:solidFill>
            </a:endParaRPr>
          </a:p>
          <a:p>
            <a:pPr marL="436418" indent="-436418">
              <a:spcBef>
                <a:spcPts val="800"/>
              </a:spcBef>
              <a:defRPr sz="2000"/>
            </a:pPr>
            <a:r>
              <a:t>Global metals</a:t>
            </a:r>
          </a:p>
        </p:txBody>
      </p:sp>
      <p:sp>
        <p:nvSpPr>
          <p:cNvPr id="140" name="Title 2"/>
          <p:cNvSpPr txBox="1">
            <a:spLocks noGrp="1"/>
          </p:cNvSpPr>
          <p:nvPr>
            <p:ph type="title"/>
          </p:nvPr>
        </p:nvSpPr>
        <p:spPr>
          <a:xfrm>
            <a:off x="866986" y="433493"/>
            <a:ext cx="11379201" cy="866987"/>
          </a:xfrm>
          <a:prstGeom prst="rect">
            <a:avLst/>
          </a:prstGeom>
        </p:spPr>
        <p:txBody>
          <a:bodyPr/>
          <a:lstStyle/>
          <a:p>
            <a:r>
              <a:t>Global, Market-focused, Independent</a:t>
            </a:r>
          </a:p>
        </p:txBody>
      </p:sp>
      <p:pic>
        <p:nvPicPr>
          <p:cNvPr id="141" name="Picture 5" descr="Picture 5"/>
          <p:cNvPicPr>
            <a:picLocks noChangeAspect="1"/>
          </p:cNvPicPr>
          <p:nvPr/>
        </p:nvPicPr>
        <p:blipFill>
          <a:blip r:embed="rId2">
            <a:extLst/>
          </a:blip>
          <a:stretch>
            <a:fillRect/>
          </a:stretch>
        </p:blipFill>
        <p:spPr>
          <a:xfrm>
            <a:off x="10235703" y="7036740"/>
            <a:ext cx="1901228" cy="679010"/>
          </a:xfrm>
          <a:prstGeom prst="rect">
            <a:avLst/>
          </a:prstGeom>
          <a:ln w="12700">
            <a:miter lim="400000"/>
          </a:ln>
        </p:spPr>
      </p:pic>
      <p:pic>
        <p:nvPicPr>
          <p:cNvPr id="142" name="Picture 2" descr="Picture 2"/>
          <p:cNvPicPr>
            <a:picLocks noChangeAspect="1"/>
          </p:cNvPicPr>
          <p:nvPr/>
        </p:nvPicPr>
        <p:blipFill>
          <a:blip r:embed="rId3">
            <a:extLst/>
          </a:blip>
          <a:stretch>
            <a:fillRect/>
          </a:stretch>
        </p:blipFill>
        <p:spPr>
          <a:xfrm>
            <a:off x="9428480" y="6510752"/>
            <a:ext cx="862783" cy="1318141"/>
          </a:xfrm>
          <a:prstGeom prst="rect">
            <a:avLst/>
          </a:prstGeom>
          <a:ln w="12700">
            <a:solidFill>
              <a:schemeClr val="accent1"/>
            </a:solidFill>
          </a:ln>
        </p:spPr>
      </p:pic>
      <p:pic>
        <p:nvPicPr>
          <p:cNvPr id="143" name="Picture 4" descr="Picture 4"/>
          <p:cNvPicPr>
            <a:picLocks noChangeAspect="1"/>
          </p:cNvPicPr>
          <p:nvPr/>
        </p:nvPicPr>
        <p:blipFill>
          <a:blip r:embed="rId4">
            <a:extLst/>
          </a:blip>
          <a:stretch>
            <a:fillRect/>
          </a:stretch>
        </p:blipFill>
        <p:spPr>
          <a:xfrm>
            <a:off x="8453120" y="6507020"/>
            <a:ext cx="862783" cy="1318141"/>
          </a:xfrm>
          <a:prstGeom prst="rect">
            <a:avLst/>
          </a:prstGeom>
          <a:ln w="12700">
            <a:solidFill>
              <a:schemeClr val="accent1"/>
            </a:solidFill>
          </a:ln>
        </p:spPr>
      </p:pic>
      <p:pic>
        <p:nvPicPr>
          <p:cNvPr id="144" name="Picture 11" descr="Picture 11"/>
          <p:cNvPicPr>
            <a:picLocks noChangeAspect="1"/>
          </p:cNvPicPr>
          <p:nvPr/>
        </p:nvPicPr>
        <p:blipFill>
          <a:blip r:embed="rId5">
            <a:extLst/>
          </a:blip>
          <a:srcRect b="7352"/>
          <a:stretch>
            <a:fillRect/>
          </a:stretch>
        </p:blipFill>
        <p:spPr>
          <a:xfrm>
            <a:off x="7261013" y="6552816"/>
            <a:ext cx="942626" cy="1317385"/>
          </a:xfrm>
          <a:prstGeom prst="rect">
            <a:avLst/>
          </a:prstGeom>
          <a:ln w="12700">
            <a:miter lim="400000"/>
          </a:ln>
        </p:spPr>
      </p:pic>
      <p:pic>
        <p:nvPicPr>
          <p:cNvPr id="145" name="Picture 5" descr="Picture 5"/>
          <p:cNvPicPr>
            <a:picLocks noChangeAspect="1"/>
          </p:cNvPicPr>
          <p:nvPr/>
        </p:nvPicPr>
        <p:blipFill>
          <a:blip r:embed="rId6">
            <a:extLst/>
          </a:blip>
          <a:stretch>
            <a:fillRect/>
          </a:stretch>
        </p:blipFill>
        <p:spPr>
          <a:xfrm>
            <a:off x="6048170" y="1752599"/>
            <a:ext cx="5981271" cy="3988140"/>
          </a:xfrm>
          <a:prstGeom prst="rect">
            <a:avLst/>
          </a:prstGeom>
          <a:ln w="12700">
            <a:miter lim="400000"/>
          </a:ln>
        </p:spPr>
      </p:pic>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 name="Title 3"/>
          <p:cNvSpPr txBox="1">
            <a:spLocks noGrp="1"/>
          </p:cNvSpPr>
          <p:nvPr>
            <p:ph type="title"/>
          </p:nvPr>
        </p:nvSpPr>
        <p:spPr>
          <a:xfrm>
            <a:off x="541866" y="2059093"/>
            <a:ext cx="11270828" cy="866987"/>
          </a:xfrm>
          <a:prstGeom prst="rect">
            <a:avLst/>
          </a:prstGeom>
        </p:spPr>
        <p:txBody>
          <a:bodyPr/>
          <a:lstStyle/>
          <a:p>
            <a:r>
              <a:t>Methodology </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 name="Footer Placeholder 4"/>
          <p:cNvSpPr txBox="1"/>
          <p:nvPr/>
        </p:nvSpPr>
        <p:spPr>
          <a:xfrm>
            <a:off x="4330598" y="8968339"/>
            <a:ext cx="4642168" cy="295149"/>
          </a:xfrm>
          <a:prstGeom prst="rect">
            <a:avLst/>
          </a:prstGeom>
          <a:ln w="12700">
            <a:miter lim="400000"/>
          </a:ln>
          <a:extLst>
            <a:ext uri="{C572A759-6A51-4108-AA02-DFA0A04FC94B}">
              <ma14:wrappingTextBoxFlag xmlns:ma14="http://schemas.microsoft.com/office/mac/drawingml/2011/main" xmlns="" val="1"/>
            </a:ext>
          </a:extLst>
        </p:spPr>
        <p:txBody>
          <a:bodyPr lIns="65023" tIns="65023" rIns="65023" bIns="65023" anchor="ctr">
            <a:spAutoFit/>
          </a:bodyPr>
          <a:lstStyle>
            <a:lvl1pPr algn="ctr">
              <a:defRPr sz="1100">
                <a:solidFill>
                  <a:srgbClr val="636463"/>
                </a:solidFill>
                <a:latin typeface="Verdana"/>
                <a:ea typeface="Verdana"/>
                <a:cs typeface="Verdana"/>
                <a:sym typeface="Verdana"/>
              </a:defRPr>
            </a:lvl1pPr>
          </a:lstStyle>
          <a:p>
            <a:r>
              <a:t>Copyright © 2018 Argus Media group. All rights reserved.</a:t>
            </a:r>
          </a:p>
        </p:txBody>
      </p:sp>
      <p:sp>
        <p:nvSpPr>
          <p:cNvPr id="150" name="Content Placeholder 1"/>
          <p:cNvSpPr txBox="1">
            <a:spLocks noGrp="1"/>
          </p:cNvSpPr>
          <p:nvPr>
            <p:ph type="body" sz="half" idx="1"/>
          </p:nvPr>
        </p:nvSpPr>
        <p:spPr>
          <a:xfrm>
            <a:off x="866986" y="1625601"/>
            <a:ext cx="5527041" cy="8236788"/>
          </a:xfrm>
          <a:prstGeom prst="rect">
            <a:avLst/>
          </a:prstGeom>
        </p:spPr>
        <p:txBody>
          <a:bodyPr/>
          <a:lstStyle/>
          <a:p>
            <a:pPr marL="457200" indent="-457200">
              <a:lnSpc>
                <a:spcPct val="90000"/>
              </a:lnSpc>
              <a:defRPr sz="2000"/>
            </a:pPr>
            <a:r>
              <a:t>Extensive evolutions since September 2017 are aimed at establishing a market-leading alternative:</a:t>
            </a:r>
          </a:p>
          <a:p>
            <a:pPr marL="850106" lvl="1" indent="-392906">
              <a:lnSpc>
                <a:spcPct val="90000"/>
              </a:lnSpc>
              <a:spcBef>
                <a:spcPts val="900"/>
              </a:spcBef>
              <a:buFont typeface="Courier New"/>
              <a:buChar char="o"/>
              <a:defRPr sz="2000"/>
            </a:pPr>
            <a:r>
              <a:t>The most experienced team of any PRA at managing iron ore benchmarks – both financial and physical.</a:t>
            </a:r>
          </a:p>
          <a:p>
            <a:pPr marL="850106" lvl="1" indent="-392906">
              <a:lnSpc>
                <a:spcPct val="90000"/>
              </a:lnSpc>
              <a:spcBef>
                <a:spcPts val="900"/>
              </a:spcBef>
              <a:buFont typeface="Courier New"/>
              <a:buChar char="o"/>
              <a:defRPr sz="2000"/>
            </a:pPr>
            <a:r>
              <a:t>Bespoke iron ore methodology tailored to needs of 2018 and beyond</a:t>
            </a:r>
          </a:p>
          <a:p>
            <a:pPr marL="850106" lvl="1" indent="-392906">
              <a:lnSpc>
                <a:spcPct val="90000"/>
              </a:lnSpc>
              <a:spcBef>
                <a:spcPts val="900"/>
              </a:spcBef>
              <a:buFont typeface="Courier New"/>
              <a:buChar char="o"/>
              <a:defRPr sz="2000"/>
            </a:pPr>
            <a:r>
              <a:t>Volume-weighted average methodology combined with IOSCO data hierarchy</a:t>
            </a:r>
          </a:p>
          <a:p>
            <a:pPr marL="850106" lvl="1" indent="-392906">
              <a:lnSpc>
                <a:spcPct val="90000"/>
              </a:lnSpc>
              <a:spcBef>
                <a:spcPts val="900"/>
              </a:spcBef>
              <a:buFont typeface="Courier New"/>
              <a:buChar char="o"/>
              <a:defRPr sz="2000"/>
            </a:pPr>
            <a:r>
              <a:t>Integration of index-linked pricing and futures markets </a:t>
            </a:r>
          </a:p>
          <a:p>
            <a:pPr marL="850106" lvl="1" indent="-392906">
              <a:lnSpc>
                <a:spcPct val="90000"/>
              </a:lnSpc>
              <a:spcBef>
                <a:spcPts val="900"/>
              </a:spcBef>
              <a:buFont typeface="Courier New"/>
              <a:buChar char="o"/>
              <a:defRPr sz="2000"/>
            </a:pPr>
            <a:r>
              <a:t>Expansion of port stock coverage</a:t>
            </a:r>
          </a:p>
          <a:p>
            <a:pPr marL="850106" lvl="1" indent="-392906">
              <a:lnSpc>
                <a:spcPct val="90000"/>
              </a:lnSpc>
              <a:spcBef>
                <a:spcPts val="900"/>
              </a:spcBef>
              <a:buFont typeface="Courier New"/>
              <a:buChar char="o"/>
              <a:defRPr sz="2000"/>
            </a:pPr>
            <a:r>
              <a:t>Daily lump pricing</a:t>
            </a:r>
          </a:p>
          <a:p>
            <a:pPr marL="850106" lvl="1" indent="-392906">
              <a:lnSpc>
                <a:spcPct val="90000"/>
              </a:lnSpc>
              <a:spcBef>
                <a:spcPts val="900"/>
              </a:spcBef>
              <a:buFont typeface="Courier New"/>
              <a:buChar char="o"/>
              <a:defRPr sz="2000"/>
            </a:pPr>
            <a:r>
              <a:t>Intra-day pricing initiated </a:t>
            </a:r>
          </a:p>
        </p:txBody>
      </p:sp>
      <p:sp>
        <p:nvSpPr>
          <p:cNvPr id="151" name="Title 2"/>
          <p:cNvSpPr txBox="1">
            <a:spLocks noGrp="1"/>
          </p:cNvSpPr>
          <p:nvPr>
            <p:ph type="title"/>
          </p:nvPr>
        </p:nvSpPr>
        <p:spPr>
          <a:xfrm>
            <a:off x="866986" y="433493"/>
            <a:ext cx="11379201" cy="866987"/>
          </a:xfrm>
          <a:prstGeom prst="rect">
            <a:avLst/>
          </a:prstGeom>
        </p:spPr>
        <p:txBody>
          <a:bodyPr/>
          <a:lstStyle/>
          <a:p>
            <a:r>
              <a:t>Argus ICX62pc index: Evolved and ready for use</a:t>
            </a:r>
          </a:p>
        </p:txBody>
      </p:sp>
      <p:graphicFrame>
        <p:nvGraphicFramePr>
          <p:cNvPr id="152" name="Content Placeholder 5"/>
          <p:cNvGraphicFramePr/>
          <p:nvPr/>
        </p:nvGraphicFramePr>
        <p:xfrm>
          <a:off x="7050193" y="1553351"/>
          <a:ext cx="5228007" cy="6011251"/>
        </p:xfrm>
        <a:graphic>
          <a:graphicData uri="http://schemas.openxmlformats.org/drawingml/2006/table">
            <a:tbl>
              <a:tblPr>
                <a:tableStyleId>{4C3C2611-4C71-4FC5-86AE-919BDF0F9419}</a:tableStyleId>
              </a:tblPr>
              <a:tblGrid>
                <a:gridCol w="4594013">
                  <a:extLst>
                    <a:ext uri="{9D8B030D-6E8A-4147-A177-3AD203B41FA5}">
                      <a16:colId xmlns:a16="http://schemas.microsoft.com/office/drawing/2014/main" val="20000"/>
                    </a:ext>
                  </a:extLst>
                </a:gridCol>
                <a:gridCol w="633994">
                  <a:extLst>
                    <a:ext uri="{9D8B030D-6E8A-4147-A177-3AD203B41FA5}">
                      <a16:colId xmlns:a16="http://schemas.microsoft.com/office/drawing/2014/main" val="20001"/>
                    </a:ext>
                  </a:extLst>
                </a:gridCol>
              </a:tblGrid>
              <a:tr h="353603">
                <a:tc>
                  <a:txBody>
                    <a:bodyPr/>
                    <a:lstStyle/>
                    <a:p>
                      <a:pPr algn="l">
                        <a:defRPr b="1">
                          <a:solidFill>
                            <a:srgbClr val="FFFFFF"/>
                          </a:solidFill>
                          <a:latin typeface="Trebuchet MS"/>
                          <a:ea typeface="Trebuchet MS"/>
                          <a:cs typeface="Trebuchet MS"/>
                          <a:sym typeface="Trebuchet MS"/>
                        </a:defRPr>
                      </a:pPr>
                      <a:endParaRPr/>
                    </a:p>
                  </a:txBody>
                  <a:tcPr marL="0" marR="0" marT="0" marB="0" anchor="ctr" horzOverflow="overflow">
                    <a:lnR w="12700">
                      <a:miter lim="400000"/>
                    </a:lnR>
                    <a:solidFill>
                      <a:srgbClr val="005DAA"/>
                    </a:solidFill>
                  </a:tcPr>
                </a:tc>
                <a:tc>
                  <a:txBody>
                    <a:bodyPr/>
                    <a:lstStyle/>
                    <a:p>
                      <a:pPr algn="ctr">
                        <a:defRPr sz="1800"/>
                      </a:pPr>
                      <a:r>
                        <a:rPr sz="1200" b="1">
                          <a:solidFill>
                            <a:srgbClr val="FFFFFF"/>
                          </a:solidFill>
                          <a:latin typeface="Verdana"/>
                          <a:ea typeface="Verdana"/>
                          <a:cs typeface="Verdana"/>
                          <a:sym typeface="Verdana"/>
                        </a:rPr>
                        <a:t>ICX</a:t>
                      </a:r>
                    </a:p>
                  </a:txBody>
                  <a:tcPr marL="0" marR="0" marT="0" marB="0" anchor="ctr" horzOverflow="overflow">
                    <a:lnL w="12700">
                      <a:miter lim="400000"/>
                    </a:lnL>
                    <a:lnR w="12700">
                      <a:miter lim="400000"/>
                    </a:lnR>
                    <a:solidFill>
                      <a:srgbClr val="005DAA"/>
                    </a:solidFill>
                  </a:tcPr>
                </a:tc>
                <a:extLst>
                  <a:ext uri="{0D108BD9-81ED-4DB2-BD59-A6C34878D82A}">
                    <a16:rowId xmlns:a16="http://schemas.microsoft.com/office/drawing/2014/main" val="10000"/>
                  </a:ext>
                </a:extLst>
              </a:tr>
              <a:tr h="353603">
                <a:tc>
                  <a:txBody>
                    <a:bodyPr/>
                    <a:lstStyle/>
                    <a:p>
                      <a:pPr algn="l">
                        <a:defRPr sz="1800"/>
                      </a:pPr>
                      <a:r>
                        <a:rPr sz="1200">
                          <a:latin typeface="Verdana"/>
                          <a:ea typeface="Verdana"/>
                          <a:cs typeface="Verdana"/>
                          <a:sym typeface="Verdana"/>
                        </a:rPr>
                        <a:t>International Price Reporting Agency with size and scale</a:t>
                      </a:r>
                    </a:p>
                  </a:txBody>
                  <a:tcPr marL="0" marR="0" marT="0" marB="0" anchor="ctr" horzOverflow="overflow">
                    <a:solidFill>
                      <a:srgbClr val="FFFFFF"/>
                    </a:solidFill>
                  </a:tcPr>
                </a:tc>
                <a:tc>
                  <a:txBody>
                    <a:bodyPr/>
                    <a:lstStyle/>
                    <a:p>
                      <a:pPr algn="ctr">
                        <a:defRPr sz="1200">
                          <a:latin typeface="Verdana"/>
                          <a:ea typeface="Verdana"/>
                          <a:cs typeface="Verdana"/>
                          <a:sym typeface="Verdana"/>
                        </a:defRPr>
                      </a:pPr>
                      <a:endParaRPr/>
                    </a:p>
                  </a:txBody>
                  <a:tcPr marL="0" marR="0" marT="0" marB="0" anchor="ctr" horzOverflow="overflow">
                    <a:solidFill>
                      <a:srgbClr val="FFFFFF"/>
                    </a:solidFill>
                  </a:tcPr>
                </a:tc>
                <a:extLst>
                  <a:ext uri="{0D108BD9-81ED-4DB2-BD59-A6C34878D82A}">
                    <a16:rowId xmlns:a16="http://schemas.microsoft.com/office/drawing/2014/main" val="10001"/>
                  </a:ext>
                </a:extLst>
              </a:tr>
              <a:tr h="353603">
                <a:tc>
                  <a:txBody>
                    <a:bodyPr/>
                    <a:lstStyle/>
                    <a:p>
                      <a:pPr algn="l">
                        <a:defRPr sz="1800"/>
                      </a:pPr>
                      <a:r>
                        <a:rPr sz="1200">
                          <a:latin typeface="Verdana"/>
                          <a:ea typeface="Verdana"/>
                          <a:cs typeface="Verdana"/>
                          <a:sym typeface="Verdana"/>
                        </a:rPr>
                        <a:t>Organisation-Wide Compliance Framework</a:t>
                      </a:r>
                    </a:p>
                  </a:txBody>
                  <a:tcPr marL="0" marR="0" marT="0" marB="0" anchor="ctr" horzOverflow="overflow">
                    <a:solidFill>
                      <a:srgbClr val="6CADDF">
                        <a:alpha val="50182"/>
                      </a:srgbClr>
                    </a:solidFill>
                  </a:tcPr>
                </a:tc>
                <a:tc>
                  <a:txBody>
                    <a:bodyPr/>
                    <a:lstStyle/>
                    <a:p>
                      <a:pPr algn="ctr">
                        <a:defRPr sz="1800"/>
                      </a:pPr>
                      <a:r>
                        <a:rPr sz="1200" b="1">
                          <a:latin typeface="Verdana"/>
                          <a:ea typeface="Verdana"/>
                          <a:cs typeface="Verdana"/>
                          <a:sym typeface="Verdana"/>
                        </a:rPr>
                        <a:t>✓</a:t>
                      </a:r>
                    </a:p>
                  </a:txBody>
                  <a:tcPr marL="0" marR="0" marT="0" marB="0" anchor="ctr" horzOverflow="overflow">
                    <a:solidFill>
                      <a:srgbClr val="6CADDF">
                        <a:alpha val="50182"/>
                      </a:srgbClr>
                    </a:solidFill>
                  </a:tcPr>
                </a:tc>
                <a:extLst>
                  <a:ext uri="{0D108BD9-81ED-4DB2-BD59-A6C34878D82A}">
                    <a16:rowId xmlns:a16="http://schemas.microsoft.com/office/drawing/2014/main" val="10002"/>
                  </a:ext>
                </a:extLst>
              </a:tr>
              <a:tr h="353603">
                <a:tc>
                  <a:txBody>
                    <a:bodyPr/>
                    <a:lstStyle/>
                    <a:p>
                      <a:pPr algn="l">
                        <a:defRPr sz="1800"/>
                      </a:pPr>
                      <a:r>
                        <a:rPr sz="1200">
                          <a:latin typeface="Verdana"/>
                          <a:ea typeface="Verdana"/>
                          <a:cs typeface="Verdana"/>
                          <a:sym typeface="Verdana"/>
                        </a:rPr>
                        <a:t>Stable Team: average of 5 years of ore experience</a:t>
                      </a:r>
                    </a:p>
                  </a:txBody>
                  <a:tcPr marL="0" marR="0" marT="0" marB="0" anchor="ctr" horzOverflow="overflow">
                    <a:lnR w="12700">
                      <a:solidFill>
                        <a:srgbClr val="C6D9F1"/>
                      </a:solidFill>
                    </a:lnR>
                    <a:noFill/>
                  </a:tcPr>
                </a:tc>
                <a:tc>
                  <a:txBody>
                    <a:bodyPr/>
                    <a:lstStyle/>
                    <a:p>
                      <a:pPr algn="ctr">
                        <a:defRPr sz="1800"/>
                      </a:pPr>
                      <a:r>
                        <a:rPr sz="1200" b="1">
                          <a:latin typeface="Verdana"/>
                          <a:ea typeface="Verdana"/>
                          <a:cs typeface="Verdana"/>
                          <a:sym typeface="Verdana"/>
                        </a:rPr>
                        <a:t>✓</a:t>
                      </a:r>
                    </a:p>
                  </a:txBody>
                  <a:tcPr marL="0" marR="0" marT="0" marB="0" anchor="ctr" horzOverflow="overflow">
                    <a:lnL w="12700">
                      <a:solidFill>
                        <a:srgbClr val="C6D9F1"/>
                      </a:solidFill>
                    </a:lnL>
                    <a:noFill/>
                  </a:tcPr>
                </a:tc>
                <a:extLst>
                  <a:ext uri="{0D108BD9-81ED-4DB2-BD59-A6C34878D82A}">
                    <a16:rowId xmlns:a16="http://schemas.microsoft.com/office/drawing/2014/main" val="10003"/>
                  </a:ext>
                </a:extLst>
              </a:tr>
              <a:tr h="353603">
                <a:tc>
                  <a:txBody>
                    <a:bodyPr/>
                    <a:lstStyle/>
                    <a:p>
                      <a:pPr algn="l">
                        <a:defRPr sz="1800"/>
                      </a:pPr>
                      <a:r>
                        <a:rPr sz="1200">
                          <a:latin typeface="Verdana"/>
                          <a:ea typeface="Verdana"/>
                          <a:cs typeface="Verdana"/>
                          <a:sym typeface="Verdana"/>
                        </a:rPr>
                        <a:t>Benchmark Administration Experience (Paper/Phys)</a:t>
                      </a:r>
                    </a:p>
                  </a:txBody>
                  <a:tcPr marL="0" marR="0" marT="0" marB="0" anchor="ctr" horzOverflow="overflow">
                    <a:solidFill>
                      <a:srgbClr val="6CADDF">
                        <a:alpha val="50182"/>
                      </a:srgbClr>
                    </a:solidFill>
                  </a:tcPr>
                </a:tc>
                <a:tc>
                  <a:txBody>
                    <a:bodyPr/>
                    <a:lstStyle/>
                    <a:p>
                      <a:pPr algn="ctr">
                        <a:defRPr sz="1800"/>
                      </a:pPr>
                      <a:r>
                        <a:rPr sz="1200" b="1">
                          <a:latin typeface="Verdana"/>
                          <a:ea typeface="Verdana"/>
                          <a:cs typeface="Verdana"/>
                          <a:sym typeface="Verdana"/>
                        </a:rPr>
                        <a:t>✓</a:t>
                      </a:r>
                    </a:p>
                  </a:txBody>
                  <a:tcPr marL="0" marR="0" marT="0" marB="0" anchor="ctr" horzOverflow="overflow">
                    <a:solidFill>
                      <a:srgbClr val="6CADDF">
                        <a:alpha val="50182"/>
                      </a:srgbClr>
                    </a:solidFill>
                  </a:tcPr>
                </a:tc>
                <a:extLst>
                  <a:ext uri="{0D108BD9-81ED-4DB2-BD59-A6C34878D82A}">
                    <a16:rowId xmlns:a16="http://schemas.microsoft.com/office/drawing/2014/main" val="10004"/>
                  </a:ext>
                </a:extLst>
              </a:tr>
              <a:tr h="353603">
                <a:tc>
                  <a:txBody>
                    <a:bodyPr/>
                    <a:lstStyle/>
                    <a:p>
                      <a:pPr algn="l">
                        <a:defRPr sz="1800"/>
                      </a:pPr>
                      <a:r>
                        <a:rPr sz="1200">
                          <a:latin typeface="Verdana"/>
                          <a:ea typeface="Verdana"/>
                          <a:cs typeface="Verdana"/>
                          <a:sym typeface="Verdana"/>
                        </a:rPr>
                        <a:t>Methodology Tailored to the Iron Ore Sector </a:t>
                      </a:r>
                    </a:p>
                  </a:txBody>
                  <a:tcPr marL="0" marR="0" marT="0" marB="0" anchor="ctr" horzOverflow="overflow">
                    <a:lnR w="12700">
                      <a:solidFill>
                        <a:srgbClr val="C6D9F1"/>
                      </a:solidFill>
                    </a:lnR>
                    <a:noFill/>
                  </a:tcPr>
                </a:tc>
                <a:tc>
                  <a:txBody>
                    <a:bodyPr/>
                    <a:lstStyle/>
                    <a:p>
                      <a:pPr algn="ctr">
                        <a:defRPr sz="1800"/>
                      </a:pPr>
                      <a:r>
                        <a:rPr sz="1200" b="1">
                          <a:latin typeface="Verdana"/>
                          <a:ea typeface="Verdana"/>
                          <a:cs typeface="Verdana"/>
                          <a:sym typeface="Verdana"/>
                        </a:rPr>
                        <a:t>✓</a:t>
                      </a:r>
                    </a:p>
                  </a:txBody>
                  <a:tcPr marL="0" marR="0" marT="0" marB="0" anchor="ctr" horzOverflow="overflow">
                    <a:lnL w="12700">
                      <a:solidFill>
                        <a:srgbClr val="C6D9F1"/>
                      </a:solidFill>
                    </a:lnL>
                    <a:noFill/>
                  </a:tcPr>
                </a:tc>
                <a:extLst>
                  <a:ext uri="{0D108BD9-81ED-4DB2-BD59-A6C34878D82A}">
                    <a16:rowId xmlns:a16="http://schemas.microsoft.com/office/drawing/2014/main" val="10005"/>
                  </a:ext>
                </a:extLst>
              </a:tr>
              <a:tr h="353603">
                <a:tc>
                  <a:txBody>
                    <a:bodyPr/>
                    <a:lstStyle/>
                    <a:p>
                      <a:pPr algn="l">
                        <a:defRPr sz="1800"/>
                      </a:pPr>
                      <a:r>
                        <a:rPr sz="1200">
                          <a:latin typeface="Verdana"/>
                          <a:ea typeface="Verdana"/>
                          <a:cs typeface="Verdana"/>
                          <a:sym typeface="Verdana"/>
                        </a:rPr>
                        <a:t>All Day Volume-Weighted Average, maximising data</a:t>
                      </a:r>
                    </a:p>
                  </a:txBody>
                  <a:tcPr marL="0" marR="0" marT="0" marB="0" anchor="ctr" horzOverflow="overflow">
                    <a:solidFill>
                      <a:srgbClr val="6CADDF">
                        <a:alpha val="50182"/>
                      </a:srgbClr>
                    </a:solidFill>
                  </a:tcPr>
                </a:tc>
                <a:tc>
                  <a:txBody>
                    <a:bodyPr/>
                    <a:lstStyle/>
                    <a:p>
                      <a:pPr algn="ctr">
                        <a:defRPr sz="1800"/>
                      </a:pPr>
                      <a:r>
                        <a:rPr sz="1200" b="1">
                          <a:latin typeface="Verdana"/>
                          <a:ea typeface="Verdana"/>
                          <a:cs typeface="Verdana"/>
                          <a:sym typeface="Verdana"/>
                        </a:rPr>
                        <a:t>✓</a:t>
                      </a:r>
                    </a:p>
                  </a:txBody>
                  <a:tcPr marL="0" marR="0" marT="0" marB="0" anchor="ctr" horzOverflow="overflow">
                    <a:solidFill>
                      <a:srgbClr val="6CADDF">
                        <a:alpha val="50182"/>
                      </a:srgbClr>
                    </a:solidFill>
                  </a:tcPr>
                </a:tc>
                <a:extLst>
                  <a:ext uri="{0D108BD9-81ED-4DB2-BD59-A6C34878D82A}">
                    <a16:rowId xmlns:a16="http://schemas.microsoft.com/office/drawing/2014/main" val="10006"/>
                  </a:ext>
                </a:extLst>
              </a:tr>
              <a:tr h="353603">
                <a:tc>
                  <a:txBody>
                    <a:bodyPr/>
                    <a:lstStyle/>
                    <a:p>
                      <a:pPr algn="l">
                        <a:defRPr sz="1200">
                          <a:latin typeface="Verdana"/>
                          <a:ea typeface="Verdana"/>
                          <a:cs typeface="Verdana"/>
                          <a:sym typeface="Verdana"/>
                        </a:defRPr>
                      </a:pPr>
                      <a:r>
                        <a:t>Seaborne </a:t>
                      </a:r>
                      <a:r>
                        <a:rPr i="1"/>
                        <a:t>and</a:t>
                      </a:r>
                      <a:r>
                        <a:t> Portside iron ore indices</a:t>
                      </a:r>
                    </a:p>
                  </a:txBody>
                  <a:tcPr marL="0" marR="0" marT="0" marB="0" anchor="ctr" horzOverflow="overflow">
                    <a:lnR w="12700">
                      <a:solidFill>
                        <a:srgbClr val="C6D9F1"/>
                      </a:solidFill>
                    </a:lnR>
                    <a:noFill/>
                  </a:tcPr>
                </a:tc>
                <a:tc>
                  <a:txBody>
                    <a:bodyPr/>
                    <a:lstStyle/>
                    <a:p>
                      <a:pPr algn="ctr">
                        <a:defRPr sz="1800"/>
                      </a:pPr>
                      <a:r>
                        <a:rPr sz="1200" b="1">
                          <a:latin typeface="Verdana"/>
                          <a:ea typeface="Verdana"/>
                          <a:cs typeface="Verdana"/>
                          <a:sym typeface="Verdana"/>
                        </a:rPr>
                        <a:t>✓</a:t>
                      </a:r>
                    </a:p>
                  </a:txBody>
                  <a:tcPr marL="0" marR="0" marT="0" marB="0" anchor="ctr" horzOverflow="overflow">
                    <a:lnL w="12700">
                      <a:solidFill>
                        <a:srgbClr val="C6D9F1"/>
                      </a:solidFill>
                    </a:lnL>
                    <a:noFill/>
                  </a:tcPr>
                </a:tc>
                <a:extLst>
                  <a:ext uri="{0D108BD9-81ED-4DB2-BD59-A6C34878D82A}">
                    <a16:rowId xmlns:a16="http://schemas.microsoft.com/office/drawing/2014/main" val="10007"/>
                  </a:ext>
                </a:extLst>
              </a:tr>
              <a:tr h="353603">
                <a:tc>
                  <a:txBody>
                    <a:bodyPr/>
                    <a:lstStyle/>
                    <a:p>
                      <a:pPr algn="l">
                        <a:defRPr sz="1800"/>
                      </a:pPr>
                      <a:r>
                        <a:rPr sz="1200">
                          <a:latin typeface="Verdana"/>
                          <a:ea typeface="Verdana"/>
                          <a:cs typeface="Verdana"/>
                          <a:sym typeface="Verdana"/>
                        </a:rPr>
                        <a:t>Daily published rationale</a:t>
                      </a:r>
                    </a:p>
                  </a:txBody>
                  <a:tcPr marL="0" marR="0" marT="0" marB="0" anchor="ctr" horzOverflow="overflow">
                    <a:solidFill>
                      <a:srgbClr val="6CADDF">
                        <a:alpha val="50182"/>
                      </a:srgbClr>
                    </a:solidFill>
                  </a:tcPr>
                </a:tc>
                <a:tc>
                  <a:txBody>
                    <a:bodyPr/>
                    <a:lstStyle/>
                    <a:p>
                      <a:pPr algn="ctr">
                        <a:defRPr sz="1800"/>
                      </a:pPr>
                      <a:r>
                        <a:rPr sz="1200" b="1">
                          <a:latin typeface="Verdana"/>
                          <a:ea typeface="Verdana"/>
                          <a:cs typeface="Verdana"/>
                          <a:sym typeface="Verdana"/>
                        </a:rPr>
                        <a:t>✓</a:t>
                      </a:r>
                    </a:p>
                  </a:txBody>
                  <a:tcPr marL="0" marR="0" marT="0" marB="0" anchor="ctr" horzOverflow="overflow">
                    <a:solidFill>
                      <a:srgbClr val="6CADDF">
                        <a:alpha val="50182"/>
                      </a:srgbClr>
                    </a:solidFill>
                  </a:tcPr>
                </a:tc>
                <a:extLst>
                  <a:ext uri="{0D108BD9-81ED-4DB2-BD59-A6C34878D82A}">
                    <a16:rowId xmlns:a16="http://schemas.microsoft.com/office/drawing/2014/main" val="10008"/>
                  </a:ext>
                </a:extLst>
              </a:tr>
              <a:tr h="353603">
                <a:tc>
                  <a:txBody>
                    <a:bodyPr/>
                    <a:lstStyle/>
                    <a:p>
                      <a:pPr algn="l">
                        <a:defRPr sz="1800"/>
                      </a:pPr>
                      <a:r>
                        <a:rPr sz="1200">
                          <a:latin typeface="Verdana"/>
                          <a:ea typeface="Verdana"/>
                          <a:cs typeface="Verdana"/>
                          <a:sym typeface="Verdana"/>
                        </a:rPr>
                        <a:t>Input transparency</a:t>
                      </a:r>
                    </a:p>
                  </a:txBody>
                  <a:tcPr marL="0" marR="0" marT="0" marB="0" anchor="ctr" horzOverflow="overflow">
                    <a:lnR w="12700">
                      <a:solidFill>
                        <a:srgbClr val="C6D9F1"/>
                      </a:solidFill>
                    </a:lnR>
                    <a:noFill/>
                  </a:tcPr>
                </a:tc>
                <a:tc>
                  <a:txBody>
                    <a:bodyPr/>
                    <a:lstStyle/>
                    <a:p>
                      <a:pPr algn="ctr">
                        <a:defRPr sz="1800"/>
                      </a:pPr>
                      <a:r>
                        <a:rPr sz="1200" b="1">
                          <a:latin typeface="Verdana"/>
                          <a:ea typeface="Verdana"/>
                          <a:cs typeface="Verdana"/>
                          <a:sym typeface="Verdana"/>
                        </a:rPr>
                        <a:t>✓</a:t>
                      </a:r>
                    </a:p>
                  </a:txBody>
                  <a:tcPr marL="0" marR="0" marT="0" marB="0" anchor="ctr" horzOverflow="overflow">
                    <a:lnL w="12700">
                      <a:solidFill>
                        <a:srgbClr val="C6D9F1"/>
                      </a:solidFill>
                    </a:lnL>
                    <a:noFill/>
                  </a:tcPr>
                </a:tc>
                <a:extLst>
                  <a:ext uri="{0D108BD9-81ED-4DB2-BD59-A6C34878D82A}">
                    <a16:rowId xmlns:a16="http://schemas.microsoft.com/office/drawing/2014/main" val="10009"/>
                  </a:ext>
                </a:extLst>
              </a:tr>
              <a:tr h="353603">
                <a:tc>
                  <a:txBody>
                    <a:bodyPr/>
                    <a:lstStyle/>
                    <a:p>
                      <a:pPr algn="l">
                        <a:defRPr sz="1800"/>
                      </a:pPr>
                      <a:r>
                        <a:rPr sz="1200">
                          <a:latin typeface="Verdana"/>
                          <a:ea typeface="Verdana"/>
                          <a:cs typeface="Verdana"/>
                          <a:sym typeface="Verdana"/>
                        </a:rPr>
                        <a:t>Monthly Audit</a:t>
                      </a:r>
                    </a:p>
                  </a:txBody>
                  <a:tcPr marL="0" marR="0" marT="0" marB="0" anchor="ctr" horzOverflow="overflow">
                    <a:lnR w="12700">
                      <a:solidFill>
                        <a:srgbClr val="C6D9F1"/>
                      </a:solidFill>
                    </a:lnR>
                    <a:solidFill>
                      <a:srgbClr val="6CADDF">
                        <a:alpha val="50182"/>
                      </a:srgbClr>
                    </a:solidFill>
                  </a:tcPr>
                </a:tc>
                <a:tc>
                  <a:txBody>
                    <a:bodyPr/>
                    <a:lstStyle/>
                    <a:p>
                      <a:pPr algn="ctr">
                        <a:defRPr sz="1800"/>
                      </a:pPr>
                      <a:r>
                        <a:rPr sz="1200" b="1">
                          <a:latin typeface="Verdana"/>
                          <a:ea typeface="Verdana"/>
                          <a:cs typeface="Verdana"/>
                          <a:sym typeface="Verdana"/>
                        </a:rPr>
                        <a:t>✓</a:t>
                      </a:r>
                    </a:p>
                  </a:txBody>
                  <a:tcPr marL="0" marR="0" marT="0" marB="0" anchor="ctr" horzOverflow="overflow">
                    <a:lnL w="12700">
                      <a:solidFill>
                        <a:srgbClr val="C6D9F1"/>
                      </a:solidFill>
                    </a:lnL>
                    <a:solidFill>
                      <a:srgbClr val="6CADDF">
                        <a:alpha val="50182"/>
                      </a:srgbClr>
                    </a:solidFill>
                  </a:tcPr>
                </a:tc>
                <a:extLst>
                  <a:ext uri="{0D108BD9-81ED-4DB2-BD59-A6C34878D82A}">
                    <a16:rowId xmlns:a16="http://schemas.microsoft.com/office/drawing/2014/main" val="10010"/>
                  </a:ext>
                </a:extLst>
              </a:tr>
              <a:tr h="353603">
                <a:tc>
                  <a:txBody>
                    <a:bodyPr/>
                    <a:lstStyle/>
                    <a:p>
                      <a:pPr algn="l">
                        <a:defRPr sz="1800"/>
                      </a:pPr>
                      <a:r>
                        <a:rPr sz="1200">
                          <a:latin typeface="Verdana"/>
                          <a:ea typeface="Verdana"/>
                          <a:cs typeface="Verdana"/>
                          <a:sym typeface="Verdana"/>
                        </a:rPr>
                        <a:t>Systemic incorporation of floating price trades</a:t>
                      </a:r>
                    </a:p>
                  </a:txBody>
                  <a:tcPr marL="0" marR="0" marT="0" marB="0" anchor="ctr" horzOverflow="overflow">
                    <a:lnR w="12700">
                      <a:solidFill>
                        <a:srgbClr val="C6D9F1"/>
                      </a:solidFill>
                    </a:lnR>
                    <a:noFill/>
                  </a:tcPr>
                </a:tc>
                <a:tc>
                  <a:txBody>
                    <a:bodyPr/>
                    <a:lstStyle/>
                    <a:p>
                      <a:pPr algn="ctr">
                        <a:defRPr sz="1800"/>
                      </a:pPr>
                      <a:r>
                        <a:rPr sz="1200" b="1">
                          <a:latin typeface="Verdana"/>
                          <a:ea typeface="Verdana"/>
                          <a:cs typeface="Verdana"/>
                          <a:sym typeface="Verdana"/>
                        </a:rPr>
                        <a:t>✓</a:t>
                      </a:r>
                    </a:p>
                  </a:txBody>
                  <a:tcPr marL="0" marR="0" marT="0" marB="0" anchor="ctr" horzOverflow="overflow">
                    <a:lnL w="12700">
                      <a:solidFill>
                        <a:srgbClr val="C6D9F1"/>
                      </a:solidFill>
                    </a:lnL>
                    <a:noFill/>
                  </a:tcPr>
                </a:tc>
                <a:extLst>
                  <a:ext uri="{0D108BD9-81ED-4DB2-BD59-A6C34878D82A}">
                    <a16:rowId xmlns:a16="http://schemas.microsoft.com/office/drawing/2014/main" val="10011"/>
                  </a:ext>
                </a:extLst>
              </a:tr>
              <a:tr h="353603">
                <a:tc>
                  <a:txBody>
                    <a:bodyPr/>
                    <a:lstStyle/>
                    <a:p>
                      <a:pPr algn="l">
                        <a:defRPr sz="1800"/>
                      </a:pPr>
                      <a:r>
                        <a:rPr sz="1200">
                          <a:latin typeface="Verdana"/>
                          <a:ea typeface="Verdana"/>
                          <a:cs typeface="Verdana"/>
                          <a:sym typeface="Verdana"/>
                        </a:rPr>
                        <a:t>Time normalisation of trades to the same point in time</a:t>
                      </a:r>
                    </a:p>
                  </a:txBody>
                  <a:tcPr marL="0" marR="0" marT="0" marB="0" anchor="ctr" horzOverflow="overflow">
                    <a:lnR w="12700">
                      <a:solidFill>
                        <a:srgbClr val="C6D9F1"/>
                      </a:solidFill>
                    </a:lnR>
                    <a:solidFill>
                      <a:srgbClr val="6CADDF">
                        <a:alpha val="50182"/>
                      </a:srgbClr>
                    </a:solidFill>
                  </a:tcPr>
                </a:tc>
                <a:tc>
                  <a:txBody>
                    <a:bodyPr/>
                    <a:lstStyle/>
                    <a:p>
                      <a:pPr algn="ctr">
                        <a:defRPr sz="1800"/>
                      </a:pPr>
                      <a:r>
                        <a:rPr sz="1200" b="1">
                          <a:latin typeface="Verdana"/>
                          <a:ea typeface="Verdana"/>
                          <a:cs typeface="Verdana"/>
                          <a:sym typeface="Verdana"/>
                        </a:rPr>
                        <a:t>✓</a:t>
                      </a:r>
                    </a:p>
                  </a:txBody>
                  <a:tcPr marL="0" marR="0" marT="0" marB="0" anchor="ctr" horzOverflow="overflow">
                    <a:lnL w="12700">
                      <a:solidFill>
                        <a:srgbClr val="C6D9F1"/>
                      </a:solidFill>
                    </a:lnL>
                    <a:solidFill>
                      <a:srgbClr val="6CADDF">
                        <a:alpha val="50182"/>
                      </a:srgbClr>
                    </a:solidFill>
                  </a:tcPr>
                </a:tc>
                <a:extLst>
                  <a:ext uri="{0D108BD9-81ED-4DB2-BD59-A6C34878D82A}">
                    <a16:rowId xmlns:a16="http://schemas.microsoft.com/office/drawing/2014/main" val="10012"/>
                  </a:ext>
                </a:extLst>
              </a:tr>
              <a:tr h="353603">
                <a:tc>
                  <a:txBody>
                    <a:bodyPr/>
                    <a:lstStyle/>
                    <a:p>
                      <a:pPr algn="l">
                        <a:defRPr sz="1800"/>
                      </a:pPr>
                      <a:r>
                        <a:rPr sz="1200">
                          <a:latin typeface="Verdana"/>
                          <a:ea typeface="Verdana"/>
                          <a:cs typeface="Verdana"/>
                          <a:sym typeface="Verdana"/>
                        </a:rPr>
                        <a:t>Forward Curve Integration</a:t>
                      </a:r>
                    </a:p>
                  </a:txBody>
                  <a:tcPr marL="0" marR="0" marT="0" marB="0" anchor="ctr" horzOverflow="overflow">
                    <a:lnR w="12700">
                      <a:solidFill>
                        <a:srgbClr val="C6D9F1"/>
                      </a:solidFill>
                    </a:lnR>
                    <a:noFill/>
                  </a:tcPr>
                </a:tc>
                <a:tc>
                  <a:txBody>
                    <a:bodyPr/>
                    <a:lstStyle/>
                    <a:p>
                      <a:pPr algn="ctr">
                        <a:defRPr sz="1800"/>
                      </a:pPr>
                      <a:r>
                        <a:rPr sz="1200" b="1">
                          <a:latin typeface="Verdana"/>
                          <a:ea typeface="Verdana"/>
                          <a:cs typeface="Verdana"/>
                          <a:sym typeface="Verdana"/>
                        </a:rPr>
                        <a:t>✓</a:t>
                      </a:r>
                    </a:p>
                  </a:txBody>
                  <a:tcPr marL="0" marR="0" marT="0" marB="0" anchor="ctr" horzOverflow="overflow">
                    <a:lnL w="12700">
                      <a:solidFill>
                        <a:srgbClr val="C6D9F1"/>
                      </a:solidFill>
                    </a:lnL>
                    <a:noFill/>
                  </a:tcPr>
                </a:tc>
                <a:extLst>
                  <a:ext uri="{0D108BD9-81ED-4DB2-BD59-A6C34878D82A}">
                    <a16:rowId xmlns:a16="http://schemas.microsoft.com/office/drawing/2014/main" val="10013"/>
                  </a:ext>
                </a:extLst>
              </a:tr>
              <a:tr h="353603">
                <a:tc>
                  <a:txBody>
                    <a:bodyPr/>
                    <a:lstStyle/>
                    <a:p>
                      <a:pPr algn="l">
                        <a:defRPr sz="1200">
                          <a:latin typeface="Verdana"/>
                          <a:ea typeface="Verdana"/>
                          <a:cs typeface="Verdana"/>
                          <a:sym typeface="Verdana"/>
                        </a:defRPr>
                      </a:pPr>
                      <a:r>
                        <a:t>Open Sourcing of data: </a:t>
                      </a:r>
                      <a:r>
                        <a:rPr u="sng"/>
                        <a:t>trade data</a:t>
                      </a:r>
                      <a:r>
                        <a:t> prioritised, not venue</a:t>
                      </a:r>
                    </a:p>
                  </a:txBody>
                  <a:tcPr marL="0" marR="0" marT="0" marB="0" anchor="ctr" horzOverflow="overflow">
                    <a:solidFill>
                      <a:srgbClr val="6CADDF">
                        <a:alpha val="50182"/>
                      </a:srgbClr>
                    </a:solidFill>
                  </a:tcPr>
                </a:tc>
                <a:tc>
                  <a:txBody>
                    <a:bodyPr/>
                    <a:lstStyle/>
                    <a:p>
                      <a:pPr algn="ctr">
                        <a:defRPr sz="1800"/>
                      </a:pPr>
                      <a:r>
                        <a:rPr sz="1200" b="1">
                          <a:latin typeface="Verdana"/>
                          <a:ea typeface="Verdana"/>
                          <a:cs typeface="Verdana"/>
                          <a:sym typeface="Verdana"/>
                        </a:rPr>
                        <a:t>✓</a:t>
                      </a:r>
                    </a:p>
                  </a:txBody>
                  <a:tcPr marL="0" marR="0" marT="0" marB="0" anchor="ctr" horzOverflow="overflow">
                    <a:solidFill>
                      <a:srgbClr val="6CADDF">
                        <a:alpha val="50182"/>
                      </a:srgbClr>
                    </a:solidFill>
                  </a:tcPr>
                </a:tc>
                <a:extLst>
                  <a:ext uri="{0D108BD9-81ED-4DB2-BD59-A6C34878D82A}">
                    <a16:rowId xmlns:a16="http://schemas.microsoft.com/office/drawing/2014/main" val="10014"/>
                  </a:ext>
                </a:extLst>
              </a:tr>
              <a:tr h="353603">
                <a:tc>
                  <a:txBody>
                    <a:bodyPr/>
                    <a:lstStyle/>
                    <a:p>
                      <a:pPr algn="l">
                        <a:defRPr sz="1800"/>
                      </a:pPr>
                      <a:r>
                        <a:rPr sz="1200">
                          <a:latin typeface="Verdana"/>
                          <a:ea typeface="Verdana"/>
                          <a:cs typeface="Verdana"/>
                          <a:sym typeface="Verdana"/>
                        </a:rPr>
                        <a:t>Increasing frequency of trade data availability</a:t>
                      </a:r>
                    </a:p>
                  </a:txBody>
                  <a:tcPr marL="0" marR="0" marT="0" marB="0" anchor="ctr" horzOverflow="overflow">
                    <a:lnR w="12700">
                      <a:solidFill>
                        <a:srgbClr val="C6D9F1"/>
                      </a:solidFill>
                    </a:lnR>
                    <a:noFill/>
                  </a:tcPr>
                </a:tc>
                <a:tc>
                  <a:txBody>
                    <a:bodyPr/>
                    <a:lstStyle/>
                    <a:p>
                      <a:pPr algn="ctr">
                        <a:defRPr sz="1800"/>
                      </a:pPr>
                      <a:r>
                        <a:rPr sz="1200" b="1">
                          <a:latin typeface="Verdana"/>
                          <a:ea typeface="Verdana"/>
                          <a:cs typeface="Verdana"/>
                          <a:sym typeface="Verdana"/>
                        </a:rPr>
                        <a:t>✓</a:t>
                      </a:r>
                    </a:p>
                  </a:txBody>
                  <a:tcPr marL="0" marR="0" marT="0" marB="0" anchor="ctr" horzOverflow="overflow">
                    <a:lnL w="12700">
                      <a:solidFill>
                        <a:srgbClr val="C6D9F1"/>
                      </a:solidFill>
                    </a:lnL>
                    <a:noFill/>
                  </a:tcPr>
                </a:tc>
                <a:extLst>
                  <a:ext uri="{0D108BD9-81ED-4DB2-BD59-A6C34878D82A}">
                    <a16:rowId xmlns:a16="http://schemas.microsoft.com/office/drawing/2014/main" val="10015"/>
                  </a:ext>
                </a:extLst>
              </a:tr>
              <a:tr h="353603">
                <a:tc>
                  <a:txBody>
                    <a:bodyPr/>
                    <a:lstStyle/>
                    <a:p>
                      <a:pPr algn="l">
                        <a:defRPr sz="1800"/>
                      </a:pPr>
                      <a:r>
                        <a:rPr sz="1200">
                          <a:latin typeface="Verdana"/>
                          <a:ea typeface="Verdana"/>
                          <a:cs typeface="Verdana"/>
                          <a:sym typeface="Verdana"/>
                        </a:rPr>
                        <a:t>Intraday pricing started: seaborne, portside and indicators</a:t>
                      </a:r>
                    </a:p>
                  </a:txBody>
                  <a:tcPr marL="0" marR="0" marT="0" marB="0" anchor="ctr" horzOverflow="overflow">
                    <a:solidFill>
                      <a:srgbClr val="6CADDF">
                        <a:alpha val="50182"/>
                      </a:srgbClr>
                    </a:solidFill>
                  </a:tcPr>
                </a:tc>
                <a:tc>
                  <a:txBody>
                    <a:bodyPr/>
                    <a:lstStyle/>
                    <a:p>
                      <a:pPr algn="ctr">
                        <a:defRPr sz="1800"/>
                      </a:pPr>
                      <a:r>
                        <a:rPr sz="1200" b="1">
                          <a:latin typeface="Verdana"/>
                          <a:ea typeface="Verdana"/>
                          <a:cs typeface="Verdana"/>
                          <a:sym typeface="Verdana"/>
                        </a:rPr>
                        <a:t>✓</a:t>
                      </a:r>
                    </a:p>
                  </a:txBody>
                  <a:tcPr marL="0" marR="0" marT="0" marB="0" anchor="ctr" horzOverflow="overflow">
                    <a:solidFill>
                      <a:srgbClr val="6CADDF">
                        <a:alpha val="50182"/>
                      </a:srgbClr>
                    </a:solidFill>
                  </a:tcPr>
                </a:tc>
                <a:extLst>
                  <a:ext uri="{0D108BD9-81ED-4DB2-BD59-A6C34878D82A}">
                    <a16:rowId xmlns:a16="http://schemas.microsoft.com/office/drawing/2014/main" val="10016"/>
                  </a:ext>
                </a:extLst>
              </a:tr>
            </a:tbl>
          </a:graphicData>
        </a:graphic>
      </p:graphicFrame>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 name="Content Placeholder 1"/>
          <p:cNvSpPr txBox="1">
            <a:spLocks noGrp="1"/>
          </p:cNvSpPr>
          <p:nvPr>
            <p:ph type="body" sz="quarter" idx="1"/>
          </p:nvPr>
        </p:nvSpPr>
        <p:spPr>
          <a:xfrm>
            <a:off x="866986" y="1625601"/>
            <a:ext cx="11379201" cy="1739276"/>
          </a:xfrm>
          <a:prstGeom prst="rect">
            <a:avLst/>
          </a:prstGeom>
        </p:spPr>
        <p:txBody>
          <a:bodyPr numCol="2" spcCol="568959"/>
          <a:lstStyle/>
          <a:p>
            <a:pPr marL="457200" indent="-457200">
              <a:lnSpc>
                <a:spcPct val="90000"/>
              </a:lnSpc>
              <a:defRPr sz="2000"/>
            </a:pPr>
            <a:r>
              <a:t>Collection of the broadest possible set of verifiable data.</a:t>
            </a:r>
          </a:p>
          <a:p>
            <a:pPr marL="457200" indent="-457200">
              <a:lnSpc>
                <a:spcPct val="90000"/>
              </a:lnSpc>
              <a:defRPr sz="2000"/>
            </a:pPr>
            <a:r>
              <a:t>Processing this data in a consistent, explicable process to produce the final price.</a:t>
            </a:r>
          </a:p>
          <a:p>
            <a:pPr marL="457200" indent="-457200">
              <a:lnSpc>
                <a:spcPct val="90000"/>
              </a:lnSpc>
              <a:defRPr sz="2000"/>
            </a:pPr>
            <a:r>
              <a:t>Minimizing of subjectivity through quantitative approach to index calculation.</a:t>
            </a:r>
          </a:p>
        </p:txBody>
      </p:sp>
      <p:sp>
        <p:nvSpPr>
          <p:cNvPr id="155" name="Title 2"/>
          <p:cNvSpPr txBox="1">
            <a:spLocks noGrp="1"/>
          </p:cNvSpPr>
          <p:nvPr>
            <p:ph type="title"/>
          </p:nvPr>
        </p:nvSpPr>
        <p:spPr>
          <a:xfrm>
            <a:off x="866986" y="433493"/>
            <a:ext cx="11379201" cy="866987"/>
          </a:xfrm>
          <a:prstGeom prst="rect">
            <a:avLst/>
          </a:prstGeom>
        </p:spPr>
        <p:txBody>
          <a:bodyPr/>
          <a:lstStyle/>
          <a:p>
            <a:r>
              <a:t>The Argus ICX™62pc Iron Ore Index: Principles</a:t>
            </a:r>
          </a:p>
        </p:txBody>
      </p:sp>
      <p:sp>
        <p:nvSpPr>
          <p:cNvPr id="156" name="Footer Placeholder 4"/>
          <p:cNvSpPr txBox="1"/>
          <p:nvPr/>
        </p:nvSpPr>
        <p:spPr>
          <a:xfrm>
            <a:off x="4330598" y="8968339"/>
            <a:ext cx="4642168" cy="295149"/>
          </a:xfrm>
          <a:prstGeom prst="rect">
            <a:avLst/>
          </a:prstGeom>
          <a:ln w="12700">
            <a:miter lim="400000"/>
          </a:ln>
          <a:extLst>
            <a:ext uri="{C572A759-6A51-4108-AA02-DFA0A04FC94B}">
              <ma14:wrappingTextBoxFlag xmlns:ma14="http://schemas.microsoft.com/office/mac/drawingml/2011/main" xmlns="" val="1"/>
            </a:ext>
          </a:extLst>
        </p:spPr>
        <p:txBody>
          <a:bodyPr lIns="65023" tIns="65023" rIns="65023" bIns="65023" anchor="ctr">
            <a:spAutoFit/>
          </a:bodyPr>
          <a:lstStyle>
            <a:lvl1pPr algn="ctr">
              <a:defRPr sz="1100">
                <a:solidFill>
                  <a:srgbClr val="636463"/>
                </a:solidFill>
                <a:latin typeface="Verdana"/>
                <a:ea typeface="Verdana"/>
                <a:cs typeface="Verdana"/>
                <a:sym typeface="Verdana"/>
              </a:defRPr>
            </a:lvl1pPr>
          </a:lstStyle>
          <a:p>
            <a:r>
              <a:t>Copyright © 2018 Argus Media group. All rights reserved.</a:t>
            </a:r>
          </a:p>
        </p:txBody>
      </p:sp>
      <p:grpSp>
        <p:nvGrpSpPr>
          <p:cNvPr id="214" name="Group"/>
          <p:cNvGrpSpPr/>
          <p:nvPr/>
        </p:nvGrpSpPr>
        <p:grpSpPr>
          <a:xfrm>
            <a:off x="1456990" y="3628460"/>
            <a:ext cx="10090820" cy="4597202"/>
            <a:chOff x="0" y="0"/>
            <a:chExt cx="10090818" cy="4597201"/>
          </a:xfrm>
        </p:grpSpPr>
        <p:grpSp>
          <p:nvGrpSpPr>
            <p:cNvPr id="211" name="Group"/>
            <p:cNvGrpSpPr/>
            <p:nvPr/>
          </p:nvGrpSpPr>
          <p:grpSpPr>
            <a:xfrm>
              <a:off x="55174" y="413374"/>
              <a:ext cx="10016773" cy="3793247"/>
              <a:chOff x="-699654" y="-88900"/>
              <a:chExt cx="10016772" cy="3793246"/>
            </a:xfrm>
          </p:grpSpPr>
          <p:sp>
            <p:nvSpPr>
              <p:cNvPr id="157" name="フリーフォーム 23"/>
              <p:cNvSpPr txBox="1"/>
              <p:nvPr/>
            </p:nvSpPr>
            <p:spPr>
              <a:xfrm>
                <a:off x="-619272" y="1266191"/>
                <a:ext cx="1473137" cy="107909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4129" tIns="24129" rIns="24129" bIns="24129" numCol="1" anchor="ctr">
                <a:noAutofit/>
              </a:bodyPr>
              <a:lstStyle/>
              <a:p>
                <a:pPr defTabSz="844550">
                  <a:defRPr sz="1400" b="1">
                    <a:latin typeface="Verdana"/>
                    <a:ea typeface="Verdana"/>
                    <a:cs typeface="Verdana"/>
                    <a:sym typeface="Verdana"/>
                  </a:defRPr>
                </a:pPr>
                <a:r>
                  <a:t>Spot transactions </a:t>
                </a:r>
              </a:p>
              <a:p>
                <a:pPr defTabSz="844550">
                  <a:defRPr sz="1400" b="1">
                    <a:latin typeface="Verdana"/>
                    <a:ea typeface="Verdana"/>
                    <a:cs typeface="Verdana"/>
                    <a:sym typeface="Verdana"/>
                  </a:defRPr>
                </a:pPr>
                <a:r>
                  <a:t>reported by market</a:t>
                </a:r>
              </a:p>
            </p:txBody>
          </p:sp>
          <p:grpSp>
            <p:nvGrpSpPr>
              <p:cNvPr id="166" name="Group"/>
              <p:cNvGrpSpPr/>
              <p:nvPr/>
            </p:nvGrpSpPr>
            <p:grpSpPr>
              <a:xfrm>
                <a:off x="3942303" y="908665"/>
                <a:ext cx="5374815" cy="1794143"/>
                <a:chOff x="0" y="0"/>
                <a:chExt cx="5374814" cy="1794141"/>
              </a:xfrm>
            </p:grpSpPr>
            <p:sp>
              <p:nvSpPr>
                <p:cNvPr id="158" name="Square"/>
                <p:cNvSpPr/>
                <p:nvPr/>
              </p:nvSpPr>
              <p:spPr>
                <a:xfrm>
                  <a:off x="0" y="0"/>
                  <a:ext cx="1794142" cy="1794142"/>
                </a:xfrm>
                <a:prstGeom prst="rect">
                  <a:avLst/>
                </a:prstGeom>
                <a:solidFill>
                  <a:srgbClr val="005DAA"/>
                </a:solidFill>
                <a:ln w="12700" cap="flat">
                  <a:noFill/>
                  <a:miter lim="400000"/>
                </a:ln>
                <a:effectLst/>
              </p:spPr>
              <p:txBody>
                <a:bodyPr wrap="square" lIns="65023" tIns="65023" rIns="65023" bIns="65023" numCol="1" anchor="ctr">
                  <a:noAutofit/>
                </a:bodyPr>
                <a:lstStyle/>
                <a:p>
                  <a:endParaRPr/>
                </a:p>
              </p:txBody>
            </p:sp>
            <p:sp>
              <p:nvSpPr>
                <p:cNvPr id="159" name="Square"/>
                <p:cNvSpPr/>
                <p:nvPr/>
              </p:nvSpPr>
              <p:spPr>
                <a:xfrm>
                  <a:off x="1796686" y="0"/>
                  <a:ext cx="1794143" cy="1794142"/>
                </a:xfrm>
                <a:prstGeom prst="rect">
                  <a:avLst/>
                </a:prstGeom>
                <a:solidFill>
                  <a:srgbClr val="6CADDF"/>
                </a:solidFill>
                <a:ln w="12700" cap="flat">
                  <a:noFill/>
                  <a:miter lim="400000"/>
                </a:ln>
                <a:effectLst/>
              </p:spPr>
              <p:txBody>
                <a:bodyPr wrap="square" lIns="65023" tIns="65023" rIns="65023" bIns="65023" numCol="1" anchor="ctr">
                  <a:noAutofit/>
                </a:bodyPr>
                <a:lstStyle/>
                <a:p>
                  <a:endParaRPr/>
                </a:p>
              </p:txBody>
            </p:sp>
            <p:sp>
              <p:nvSpPr>
                <p:cNvPr id="160" name="Square"/>
                <p:cNvSpPr/>
                <p:nvPr/>
              </p:nvSpPr>
              <p:spPr>
                <a:xfrm>
                  <a:off x="3580672" y="0"/>
                  <a:ext cx="1794143" cy="1794142"/>
                </a:xfrm>
                <a:prstGeom prst="rect">
                  <a:avLst/>
                </a:prstGeom>
                <a:solidFill>
                  <a:srgbClr val="4D4D4D"/>
                </a:solidFill>
                <a:ln w="12700" cap="flat">
                  <a:noFill/>
                  <a:miter lim="400000"/>
                </a:ln>
                <a:effectLst/>
              </p:spPr>
              <p:txBody>
                <a:bodyPr wrap="square" lIns="65023" tIns="65023" rIns="65023" bIns="65023" numCol="1" anchor="ctr">
                  <a:noAutofit/>
                </a:bodyPr>
                <a:lstStyle/>
                <a:p>
                  <a:endParaRPr/>
                </a:p>
              </p:txBody>
            </p:sp>
            <p:sp>
              <p:nvSpPr>
                <p:cNvPr id="161" name="Triangle"/>
                <p:cNvSpPr/>
                <p:nvPr/>
              </p:nvSpPr>
              <p:spPr>
                <a:xfrm rot="5400000">
                  <a:off x="1764255" y="831422"/>
                  <a:ext cx="172759" cy="131297"/>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lnTo>
                        <a:pt x="10800" y="0"/>
                      </a:lnTo>
                      <a:close/>
                    </a:path>
                  </a:pathLst>
                </a:custGeom>
                <a:solidFill>
                  <a:srgbClr val="005DAA"/>
                </a:solidFill>
                <a:ln w="12700" cap="flat">
                  <a:noFill/>
                  <a:miter lim="400000"/>
                </a:ln>
                <a:effectLst/>
              </p:spPr>
              <p:txBody>
                <a:bodyPr wrap="square" lIns="65023" tIns="65023" rIns="65023" bIns="65023" numCol="1" anchor="ctr">
                  <a:noAutofit/>
                </a:bodyPr>
                <a:lstStyle/>
                <a:p>
                  <a:endParaRPr/>
                </a:p>
              </p:txBody>
            </p:sp>
            <p:sp>
              <p:nvSpPr>
                <p:cNvPr id="162" name="Triangle"/>
                <p:cNvSpPr/>
                <p:nvPr/>
              </p:nvSpPr>
              <p:spPr>
                <a:xfrm rot="5400000">
                  <a:off x="3547120" y="831422"/>
                  <a:ext cx="172759" cy="131297"/>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lnTo>
                        <a:pt x="10800" y="0"/>
                      </a:lnTo>
                      <a:close/>
                    </a:path>
                  </a:pathLst>
                </a:custGeom>
                <a:solidFill>
                  <a:srgbClr val="6CADDF"/>
                </a:solidFill>
                <a:ln w="12700" cap="flat">
                  <a:noFill/>
                  <a:miter lim="400000"/>
                </a:ln>
                <a:effectLst/>
              </p:spPr>
              <p:txBody>
                <a:bodyPr wrap="square" lIns="65023" tIns="65023" rIns="65023" bIns="65023" numCol="1" anchor="ctr">
                  <a:noAutofit/>
                </a:bodyPr>
                <a:lstStyle/>
                <a:p>
                  <a:endParaRPr/>
                </a:p>
              </p:txBody>
            </p:sp>
            <p:sp>
              <p:nvSpPr>
                <p:cNvPr id="163" name="Volume-weighted  average Index"/>
                <p:cNvSpPr txBox="1"/>
                <p:nvPr/>
              </p:nvSpPr>
              <p:spPr>
                <a:xfrm>
                  <a:off x="4013384" y="373477"/>
                  <a:ext cx="1138613" cy="1047187"/>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914400">
                    <a:defRPr sz="1400" b="1">
                      <a:solidFill>
                        <a:srgbClr val="FFFFFF"/>
                      </a:solidFill>
                      <a:latin typeface="Verdana"/>
                      <a:ea typeface="Verdana"/>
                      <a:cs typeface="Verdana"/>
                      <a:sym typeface="Verdana"/>
                    </a:defRPr>
                  </a:lvl1pPr>
                </a:lstStyle>
                <a:p>
                  <a:r>
                    <a:t>Volume-weighted  average Index</a:t>
                  </a:r>
                </a:p>
              </p:txBody>
            </p:sp>
            <p:sp>
              <p:nvSpPr>
                <p:cNvPr id="164" name="Screened for outliers"/>
                <p:cNvSpPr txBox="1"/>
                <p:nvPr/>
              </p:nvSpPr>
              <p:spPr>
                <a:xfrm>
                  <a:off x="2064671" y="504375"/>
                  <a:ext cx="1258172" cy="78539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914400">
                    <a:defRPr sz="1400" b="1">
                      <a:solidFill>
                        <a:srgbClr val="FFFFFF"/>
                      </a:solidFill>
                      <a:latin typeface="Verdana"/>
                      <a:ea typeface="Verdana"/>
                      <a:cs typeface="Verdana"/>
                      <a:sym typeface="Verdana"/>
                    </a:defRPr>
                  </a:lvl1pPr>
                </a:lstStyle>
                <a:p>
                  <a:r>
                    <a:t>Screened for outliers</a:t>
                  </a:r>
                </a:p>
              </p:txBody>
            </p:sp>
            <p:sp>
              <p:nvSpPr>
                <p:cNvPr id="165" name="Normalised to ICX"/>
                <p:cNvSpPr txBox="1"/>
                <p:nvPr/>
              </p:nvSpPr>
              <p:spPr>
                <a:xfrm>
                  <a:off x="343243" y="635273"/>
                  <a:ext cx="1224375" cy="52359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914400">
                    <a:defRPr sz="1400" b="1">
                      <a:solidFill>
                        <a:srgbClr val="FFFFFF"/>
                      </a:solidFill>
                      <a:latin typeface="Verdana"/>
                      <a:ea typeface="Verdana"/>
                      <a:cs typeface="Verdana"/>
                      <a:sym typeface="Verdana"/>
                    </a:defRPr>
                  </a:lvl1pPr>
                </a:lstStyle>
                <a:p>
                  <a:r>
                    <a:t>Normalised to ICX</a:t>
                  </a:r>
                </a:p>
              </p:txBody>
            </p:sp>
          </p:grpSp>
          <p:sp>
            <p:nvSpPr>
              <p:cNvPr id="167" name="Square"/>
              <p:cNvSpPr/>
              <p:nvPr/>
            </p:nvSpPr>
            <p:spPr>
              <a:xfrm>
                <a:off x="3279182" y="1372370"/>
                <a:ext cx="114220" cy="114220"/>
              </a:xfrm>
              <a:prstGeom prst="rect">
                <a:avLst/>
              </a:prstGeom>
              <a:solidFill>
                <a:srgbClr val="005DAA"/>
              </a:solidFill>
              <a:ln w="12700" cap="flat">
                <a:noFill/>
                <a:miter lim="400000"/>
              </a:ln>
              <a:effectLst/>
            </p:spPr>
            <p:txBody>
              <a:bodyPr wrap="square" lIns="65023" tIns="65023" rIns="65023" bIns="65023" numCol="1" anchor="ctr">
                <a:noAutofit/>
              </a:bodyPr>
              <a:lstStyle/>
              <a:p>
                <a:endParaRPr/>
              </a:p>
            </p:txBody>
          </p:sp>
          <p:sp>
            <p:nvSpPr>
              <p:cNvPr id="168" name="Square"/>
              <p:cNvSpPr/>
              <p:nvPr/>
            </p:nvSpPr>
            <p:spPr>
              <a:xfrm>
                <a:off x="2418615" y="623068"/>
                <a:ext cx="114220" cy="114220"/>
              </a:xfrm>
              <a:prstGeom prst="rect">
                <a:avLst/>
              </a:prstGeom>
              <a:solidFill>
                <a:srgbClr val="6CADDF"/>
              </a:solidFill>
              <a:ln w="12700" cap="flat">
                <a:noFill/>
                <a:miter lim="400000"/>
              </a:ln>
              <a:effectLst/>
            </p:spPr>
            <p:txBody>
              <a:bodyPr wrap="square" lIns="65023" tIns="65023" rIns="65023" bIns="65023" numCol="1" anchor="ctr">
                <a:noAutofit/>
              </a:bodyPr>
              <a:lstStyle/>
              <a:p>
                <a:endParaRPr/>
              </a:p>
            </p:txBody>
          </p:sp>
          <p:sp>
            <p:nvSpPr>
              <p:cNvPr id="169" name="Square"/>
              <p:cNvSpPr/>
              <p:nvPr/>
            </p:nvSpPr>
            <p:spPr>
              <a:xfrm>
                <a:off x="2933665" y="2783269"/>
                <a:ext cx="114220" cy="114220"/>
              </a:xfrm>
              <a:prstGeom prst="rect">
                <a:avLst/>
              </a:prstGeom>
              <a:solidFill>
                <a:srgbClr val="005DAA"/>
              </a:solidFill>
              <a:ln w="12700" cap="flat">
                <a:noFill/>
                <a:miter lim="400000"/>
              </a:ln>
              <a:effectLst/>
            </p:spPr>
            <p:txBody>
              <a:bodyPr wrap="square" lIns="65023" tIns="65023" rIns="65023" bIns="65023" numCol="1" anchor="ctr">
                <a:noAutofit/>
              </a:bodyPr>
              <a:lstStyle/>
              <a:p>
                <a:endParaRPr/>
              </a:p>
            </p:txBody>
          </p:sp>
          <p:sp>
            <p:nvSpPr>
              <p:cNvPr id="170" name="Square"/>
              <p:cNvSpPr/>
              <p:nvPr/>
            </p:nvSpPr>
            <p:spPr>
              <a:xfrm>
                <a:off x="2183664" y="2783269"/>
                <a:ext cx="114220" cy="114220"/>
              </a:xfrm>
              <a:prstGeom prst="rect">
                <a:avLst/>
              </a:prstGeom>
              <a:solidFill>
                <a:srgbClr val="005DAA"/>
              </a:solidFill>
              <a:ln w="12700" cap="flat">
                <a:noFill/>
                <a:miter lim="400000"/>
              </a:ln>
              <a:effectLst/>
            </p:spPr>
            <p:txBody>
              <a:bodyPr wrap="square" lIns="65023" tIns="65023" rIns="65023" bIns="65023" numCol="1" anchor="ctr">
                <a:noAutofit/>
              </a:bodyPr>
              <a:lstStyle/>
              <a:p>
                <a:endParaRPr/>
              </a:p>
            </p:txBody>
          </p:sp>
          <p:sp>
            <p:nvSpPr>
              <p:cNvPr id="171" name="Square"/>
              <p:cNvSpPr/>
              <p:nvPr/>
            </p:nvSpPr>
            <p:spPr>
              <a:xfrm>
                <a:off x="2933665" y="1113915"/>
                <a:ext cx="114220" cy="114219"/>
              </a:xfrm>
              <a:prstGeom prst="rect">
                <a:avLst/>
              </a:prstGeom>
              <a:solidFill>
                <a:srgbClr val="6CADDF"/>
              </a:solidFill>
              <a:ln w="12700" cap="flat">
                <a:noFill/>
                <a:miter lim="400000"/>
              </a:ln>
              <a:effectLst/>
            </p:spPr>
            <p:txBody>
              <a:bodyPr wrap="square" lIns="65023" tIns="65023" rIns="65023" bIns="65023" numCol="1" anchor="ctr">
                <a:noAutofit/>
              </a:bodyPr>
              <a:lstStyle/>
              <a:p>
                <a:endParaRPr/>
              </a:p>
            </p:txBody>
          </p:sp>
          <p:sp>
            <p:nvSpPr>
              <p:cNvPr id="172" name="Square"/>
              <p:cNvSpPr/>
              <p:nvPr/>
            </p:nvSpPr>
            <p:spPr>
              <a:xfrm>
                <a:off x="3209943" y="800376"/>
                <a:ext cx="114220" cy="114220"/>
              </a:xfrm>
              <a:prstGeom prst="rect">
                <a:avLst/>
              </a:prstGeom>
              <a:solidFill>
                <a:srgbClr val="6CADDF"/>
              </a:solidFill>
              <a:ln w="12700" cap="flat">
                <a:noFill/>
                <a:miter lim="400000"/>
              </a:ln>
              <a:effectLst/>
            </p:spPr>
            <p:txBody>
              <a:bodyPr wrap="square" lIns="65023" tIns="65023" rIns="65023" bIns="65023" numCol="1" anchor="ctr">
                <a:noAutofit/>
              </a:bodyPr>
              <a:lstStyle/>
              <a:p>
                <a:endParaRPr/>
              </a:p>
            </p:txBody>
          </p:sp>
          <p:sp>
            <p:nvSpPr>
              <p:cNvPr id="173" name="Square"/>
              <p:cNvSpPr/>
              <p:nvPr/>
            </p:nvSpPr>
            <p:spPr>
              <a:xfrm>
                <a:off x="2710557" y="2450531"/>
                <a:ext cx="114219" cy="114220"/>
              </a:xfrm>
              <a:prstGeom prst="rect">
                <a:avLst/>
              </a:prstGeom>
              <a:solidFill>
                <a:srgbClr val="6CADDF"/>
              </a:solidFill>
              <a:ln w="12700" cap="flat">
                <a:noFill/>
                <a:miter lim="400000"/>
              </a:ln>
              <a:effectLst/>
            </p:spPr>
            <p:txBody>
              <a:bodyPr wrap="square" lIns="65023" tIns="65023" rIns="65023" bIns="65023" numCol="1" anchor="ctr">
                <a:noAutofit/>
              </a:bodyPr>
              <a:lstStyle/>
              <a:p>
                <a:endParaRPr/>
              </a:p>
            </p:txBody>
          </p:sp>
          <p:sp>
            <p:nvSpPr>
              <p:cNvPr id="174" name="Square"/>
              <p:cNvSpPr/>
              <p:nvPr/>
            </p:nvSpPr>
            <p:spPr>
              <a:xfrm>
                <a:off x="3579551" y="1270015"/>
                <a:ext cx="114220" cy="114220"/>
              </a:xfrm>
              <a:prstGeom prst="rect">
                <a:avLst/>
              </a:prstGeom>
              <a:solidFill>
                <a:srgbClr val="6CADDF"/>
              </a:solidFill>
              <a:ln w="12700" cap="flat">
                <a:noFill/>
                <a:miter lim="400000"/>
              </a:ln>
              <a:effectLst/>
            </p:spPr>
            <p:txBody>
              <a:bodyPr wrap="square" lIns="65023" tIns="65023" rIns="65023" bIns="65023" numCol="1" anchor="ctr">
                <a:noAutofit/>
              </a:bodyPr>
              <a:lstStyle/>
              <a:p>
                <a:endParaRPr/>
              </a:p>
            </p:txBody>
          </p:sp>
          <p:sp>
            <p:nvSpPr>
              <p:cNvPr id="175" name="Square"/>
              <p:cNvSpPr/>
              <p:nvPr/>
            </p:nvSpPr>
            <p:spPr>
              <a:xfrm>
                <a:off x="3579551" y="2236065"/>
                <a:ext cx="114220" cy="114219"/>
              </a:xfrm>
              <a:prstGeom prst="rect">
                <a:avLst/>
              </a:prstGeom>
              <a:solidFill>
                <a:srgbClr val="005DAA"/>
              </a:solidFill>
              <a:ln w="12700" cap="flat">
                <a:noFill/>
                <a:miter lim="400000"/>
              </a:ln>
              <a:effectLst/>
            </p:spPr>
            <p:txBody>
              <a:bodyPr wrap="square" lIns="65023" tIns="65023" rIns="65023" bIns="65023" numCol="1" anchor="ctr">
                <a:noAutofit/>
              </a:bodyPr>
              <a:lstStyle/>
              <a:p>
                <a:endParaRPr/>
              </a:p>
            </p:txBody>
          </p:sp>
          <p:sp>
            <p:nvSpPr>
              <p:cNvPr id="176" name="Square"/>
              <p:cNvSpPr/>
              <p:nvPr/>
            </p:nvSpPr>
            <p:spPr>
              <a:xfrm>
                <a:off x="340285" y="2519485"/>
                <a:ext cx="114220" cy="114220"/>
              </a:xfrm>
              <a:prstGeom prst="rect">
                <a:avLst/>
              </a:prstGeom>
              <a:solidFill>
                <a:srgbClr val="6CADDF"/>
              </a:solidFill>
              <a:ln w="12700" cap="flat">
                <a:noFill/>
                <a:miter lim="400000"/>
              </a:ln>
              <a:effectLst/>
            </p:spPr>
            <p:txBody>
              <a:bodyPr wrap="square" lIns="65023" tIns="65023" rIns="65023" bIns="65023" numCol="1" anchor="ctr">
                <a:noAutofit/>
              </a:bodyPr>
              <a:lstStyle/>
              <a:p>
                <a:endParaRPr/>
              </a:p>
            </p:txBody>
          </p:sp>
          <p:sp>
            <p:nvSpPr>
              <p:cNvPr id="177" name="Square"/>
              <p:cNvSpPr/>
              <p:nvPr/>
            </p:nvSpPr>
            <p:spPr>
              <a:xfrm>
                <a:off x="2073099" y="1623589"/>
                <a:ext cx="114220" cy="114220"/>
              </a:xfrm>
              <a:prstGeom prst="rect">
                <a:avLst/>
              </a:prstGeom>
              <a:solidFill>
                <a:srgbClr val="005DAA"/>
              </a:solidFill>
              <a:ln w="12700" cap="flat">
                <a:noFill/>
                <a:miter lim="400000"/>
              </a:ln>
              <a:effectLst/>
            </p:spPr>
            <p:txBody>
              <a:bodyPr wrap="square" lIns="65023" tIns="65023" rIns="65023" bIns="65023" numCol="1" anchor="ctr">
                <a:noAutofit/>
              </a:bodyPr>
              <a:lstStyle/>
              <a:p>
                <a:endParaRPr/>
              </a:p>
            </p:txBody>
          </p:sp>
          <p:sp>
            <p:nvSpPr>
              <p:cNvPr id="178" name="Square"/>
              <p:cNvSpPr/>
              <p:nvPr/>
            </p:nvSpPr>
            <p:spPr>
              <a:xfrm>
                <a:off x="2933665" y="1623589"/>
                <a:ext cx="114220" cy="114220"/>
              </a:xfrm>
              <a:prstGeom prst="rect">
                <a:avLst/>
              </a:prstGeom>
              <a:solidFill>
                <a:srgbClr val="4D4D4D"/>
              </a:solidFill>
              <a:ln w="12700" cap="flat">
                <a:noFill/>
                <a:miter lim="400000"/>
              </a:ln>
              <a:effectLst/>
            </p:spPr>
            <p:txBody>
              <a:bodyPr wrap="square" lIns="65023" tIns="65023" rIns="65023" bIns="65023" numCol="1" anchor="ctr">
                <a:noAutofit/>
              </a:bodyPr>
              <a:lstStyle/>
              <a:p>
                <a:endParaRPr/>
              </a:p>
            </p:txBody>
          </p:sp>
          <p:sp>
            <p:nvSpPr>
              <p:cNvPr id="179" name="Square"/>
              <p:cNvSpPr/>
              <p:nvPr/>
            </p:nvSpPr>
            <p:spPr>
              <a:xfrm>
                <a:off x="1147114" y="961887"/>
                <a:ext cx="114220" cy="114220"/>
              </a:xfrm>
              <a:prstGeom prst="rect">
                <a:avLst/>
              </a:prstGeom>
              <a:solidFill>
                <a:srgbClr val="005DAA"/>
              </a:solidFill>
              <a:ln w="12700" cap="flat">
                <a:noFill/>
                <a:miter lim="400000"/>
              </a:ln>
              <a:effectLst/>
            </p:spPr>
            <p:txBody>
              <a:bodyPr wrap="square" lIns="65023" tIns="65023" rIns="65023" bIns="65023" numCol="1" anchor="ctr">
                <a:noAutofit/>
              </a:bodyPr>
              <a:lstStyle/>
              <a:p>
                <a:endParaRPr/>
              </a:p>
            </p:txBody>
          </p:sp>
          <p:sp>
            <p:nvSpPr>
              <p:cNvPr id="180" name="Square"/>
              <p:cNvSpPr/>
              <p:nvPr/>
            </p:nvSpPr>
            <p:spPr>
              <a:xfrm>
                <a:off x="1006784" y="2272964"/>
                <a:ext cx="114220" cy="114220"/>
              </a:xfrm>
              <a:prstGeom prst="rect">
                <a:avLst/>
              </a:prstGeom>
              <a:solidFill>
                <a:srgbClr val="4D4D4D"/>
              </a:solidFill>
              <a:ln w="12700" cap="flat">
                <a:noFill/>
                <a:miter lim="400000"/>
              </a:ln>
              <a:effectLst/>
            </p:spPr>
            <p:txBody>
              <a:bodyPr wrap="square" lIns="65023" tIns="65023" rIns="65023" bIns="65023" numCol="1" anchor="ctr">
                <a:noAutofit/>
              </a:bodyPr>
              <a:lstStyle/>
              <a:p>
                <a:endParaRPr/>
              </a:p>
            </p:txBody>
          </p:sp>
          <p:sp>
            <p:nvSpPr>
              <p:cNvPr id="181" name="Square"/>
              <p:cNvSpPr/>
              <p:nvPr/>
            </p:nvSpPr>
            <p:spPr>
              <a:xfrm>
                <a:off x="3209943" y="1920017"/>
                <a:ext cx="114220" cy="114219"/>
              </a:xfrm>
              <a:prstGeom prst="rect">
                <a:avLst/>
              </a:prstGeom>
              <a:solidFill>
                <a:srgbClr val="6CADDF"/>
              </a:solidFill>
              <a:ln w="12700" cap="flat">
                <a:noFill/>
                <a:miter lim="400000"/>
              </a:ln>
              <a:effectLst/>
            </p:spPr>
            <p:txBody>
              <a:bodyPr wrap="square" lIns="65023" tIns="65023" rIns="65023" bIns="65023" numCol="1" anchor="ctr">
                <a:noAutofit/>
              </a:bodyPr>
              <a:lstStyle/>
              <a:p>
                <a:endParaRPr/>
              </a:p>
            </p:txBody>
          </p:sp>
          <p:sp>
            <p:nvSpPr>
              <p:cNvPr id="182" name="Square"/>
              <p:cNvSpPr/>
              <p:nvPr/>
            </p:nvSpPr>
            <p:spPr>
              <a:xfrm>
                <a:off x="1478810" y="2334206"/>
                <a:ext cx="114220" cy="114220"/>
              </a:xfrm>
              <a:prstGeom prst="rect">
                <a:avLst/>
              </a:prstGeom>
              <a:solidFill>
                <a:srgbClr val="6CADDF"/>
              </a:solidFill>
              <a:ln w="12700" cap="flat">
                <a:noFill/>
                <a:miter lim="400000"/>
              </a:ln>
              <a:effectLst/>
            </p:spPr>
            <p:txBody>
              <a:bodyPr wrap="square" lIns="65023" tIns="65023" rIns="65023" bIns="65023" numCol="1" anchor="ctr">
                <a:noAutofit/>
              </a:bodyPr>
              <a:lstStyle/>
              <a:p>
                <a:endParaRPr/>
              </a:p>
            </p:txBody>
          </p:sp>
          <p:sp>
            <p:nvSpPr>
              <p:cNvPr id="183" name="Square"/>
              <p:cNvSpPr/>
              <p:nvPr/>
            </p:nvSpPr>
            <p:spPr>
              <a:xfrm>
                <a:off x="2615790" y="2133264"/>
                <a:ext cx="114220" cy="114220"/>
              </a:xfrm>
              <a:prstGeom prst="rect">
                <a:avLst/>
              </a:prstGeom>
              <a:solidFill>
                <a:srgbClr val="005DAA"/>
              </a:solidFill>
              <a:ln w="12700" cap="flat">
                <a:noFill/>
                <a:miter lim="400000"/>
              </a:ln>
              <a:effectLst/>
            </p:spPr>
            <p:txBody>
              <a:bodyPr wrap="square" lIns="65023" tIns="65023" rIns="65023" bIns="65023" numCol="1" anchor="ctr">
                <a:noAutofit/>
              </a:bodyPr>
              <a:lstStyle/>
              <a:p>
                <a:endParaRPr/>
              </a:p>
            </p:txBody>
          </p:sp>
          <p:sp>
            <p:nvSpPr>
              <p:cNvPr id="184" name="Square"/>
              <p:cNvSpPr/>
              <p:nvPr/>
            </p:nvSpPr>
            <p:spPr>
              <a:xfrm>
                <a:off x="1713761" y="750441"/>
                <a:ext cx="114220" cy="114219"/>
              </a:xfrm>
              <a:prstGeom prst="rect">
                <a:avLst/>
              </a:prstGeom>
              <a:solidFill>
                <a:srgbClr val="6CADDF"/>
              </a:solidFill>
              <a:ln w="12700" cap="flat">
                <a:noFill/>
                <a:miter lim="400000"/>
              </a:ln>
              <a:effectLst/>
            </p:spPr>
            <p:txBody>
              <a:bodyPr wrap="square" lIns="65023" tIns="65023" rIns="65023" bIns="65023" numCol="1" anchor="ctr">
                <a:noAutofit/>
              </a:bodyPr>
              <a:lstStyle/>
              <a:p>
                <a:endParaRPr/>
              </a:p>
            </p:txBody>
          </p:sp>
          <p:sp>
            <p:nvSpPr>
              <p:cNvPr id="185" name="Square"/>
              <p:cNvSpPr/>
              <p:nvPr/>
            </p:nvSpPr>
            <p:spPr>
              <a:xfrm>
                <a:off x="2073099" y="2450531"/>
                <a:ext cx="114220" cy="114220"/>
              </a:xfrm>
              <a:prstGeom prst="rect">
                <a:avLst/>
              </a:prstGeom>
              <a:solidFill>
                <a:srgbClr val="4D4D4D"/>
              </a:solidFill>
              <a:ln w="12700" cap="flat">
                <a:noFill/>
                <a:miter lim="400000"/>
              </a:ln>
              <a:effectLst/>
            </p:spPr>
            <p:txBody>
              <a:bodyPr wrap="square" lIns="65023" tIns="65023" rIns="65023" bIns="65023" numCol="1" anchor="ctr">
                <a:noAutofit/>
              </a:bodyPr>
              <a:lstStyle/>
              <a:p>
                <a:endParaRPr/>
              </a:p>
            </p:txBody>
          </p:sp>
          <p:sp>
            <p:nvSpPr>
              <p:cNvPr id="186" name="Square"/>
              <p:cNvSpPr/>
              <p:nvPr/>
            </p:nvSpPr>
            <p:spPr>
              <a:xfrm>
                <a:off x="798609" y="1462279"/>
                <a:ext cx="114219" cy="114220"/>
              </a:xfrm>
              <a:prstGeom prst="rect">
                <a:avLst/>
              </a:prstGeom>
              <a:solidFill>
                <a:srgbClr val="005DAA"/>
              </a:solidFill>
              <a:ln w="12700" cap="flat">
                <a:noFill/>
                <a:miter lim="400000"/>
              </a:ln>
              <a:effectLst/>
            </p:spPr>
            <p:txBody>
              <a:bodyPr wrap="square" lIns="65023" tIns="65023" rIns="65023" bIns="65023" numCol="1" anchor="ctr">
                <a:noAutofit/>
              </a:bodyPr>
              <a:lstStyle/>
              <a:p>
                <a:endParaRPr/>
              </a:p>
            </p:txBody>
          </p:sp>
          <p:sp>
            <p:nvSpPr>
              <p:cNvPr id="187" name="Square"/>
              <p:cNvSpPr/>
              <p:nvPr/>
            </p:nvSpPr>
            <p:spPr>
              <a:xfrm>
                <a:off x="-42257" y="3590127"/>
                <a:ext cx="114220" cy="114220"/>
              </a:xfrm>
              <a:prstGeom prst="rect">
                <a:avLst/>
              </a:prstGeom>
              <a:solidFill>
                <a:srgbClr val="6CADDF"/>
              </a:solidFill>
              <a:ln w="12700" cap="flat">
                <a:noFill/>
                <a:miter lim="400000"/>
              </a:ln>
              <a:effectLst/>
            </p:spPr>
            <p:txBody>
              <a:bodyPr wrap="square" lIns="65023" tIns="65023" rIns="65023" bIns="65023" numCol="1" anchor="ctr">
                <a:noAutofit/>
              </a:bodyPr>
              <a:lstStyle/>
              <a:p>
                <a:endParaRPr/>
              </a:p>
            </p:txBody>
          </p:sp>
          <p:sp>
            <p:nvSpPr>
              <p:cNvPr id="188" name="Square"/>
              <p:cNvSpPr/>
              <p:nvPr/>
            </p:nvSpPr>
            <p:spPr>
              <a:xfrm>
                <a:off x="1147115" y="2783269"/>
                <a:ext cx="114219" cy="114220"/>
              </a:xfrm>
              <a:prstGeom prst="rect">
                <a:avLst/>
              </a:prstGeom>
              <a:solidFill>
                <a:srgbClr val="6CADDF"/>
              </a:solidFill>
              <a:ln w="12700" cap="flat">
                <a:noFill/>
                <a:miter lim="400000"/>
              </a:ln>
              <a:effectLst/>
            </p:spPr>
            <p:txBody>
              <a:bodyPr wrap="square" lIns="65023" tIns="65023" rIns="65023" bIns="65023" numCol="1" anchor="ctr">
                <a:noAutofit/>
              </a:bodyPr>
              <a:lstStyle/>
              <a:p>
                <a:endParaRPr/>
              </a:p>
            </p:txBody>
          </p:sp>
          <p:sp>
            <p:nvSpPr>
              <p:cNvPr id="189" name="Square"/>
              <p:cNvSpPr/>
              <p:nvPr/>
            </p:nvSpPr>
            <p:spPr>
              <a:xfrm>
                <a:off x="1273242" y="3107514"/>
                <a:ext cx="114219" cy="114220"/>
              </a:xfrm>
              <a:prstGeom prst="rect">
                <a:avLst/>
              </a:prstGeom>
              <a:solidFill>
                <a:srgbClr val="005DAA"/>
              </a:solidFill>
              <a:ln w="12700" cap="flat">
                <a:noFill/>
                <a:miter lim="400000"/>
              </a:ln>
              <a:effectLst/>
            </p:spPr>
            <p:txBody>
              <a:bodyPr wrap="square" lIns="65023" tIns="65023" rIns="65023" bIns="65023" numCol="1" anchor="ctr">
                <a:noAutofit/>
              </a:bodyPr>
              <a:lstStyle/>
              <a:p>
                <a:endParaRPr/>
              </a:p>
            </p:txBody>
          </p:sp>
          <p:sp>
            <p:nvSpPr>
              <p:cNvPr id="190" name="Square"/>
              <p:cNvSpPr/>
              <p:nvPr/>
            </p:nvSpPr>
            <p:spPr>
              <a:xfrm>
                <a:off x="2933665" y="2133264"/>
                <a:ext cx="114220" cy="114220"/>
              </a:xfrm>
              <a:prstGeom prst="rect">
                <a:avLst/>
              </a:prstGeom>
              <a:solidFill>
                <a:srgbClr val="6CADDF"/>
              </a:solidFill>
              <a:ln w="12700" cap="flat">
                <a:noFill/>
                <a:miter lim="400000"/>
              </a:ln>
              <a:effectLst/>
            </p:spPr>
            <p:txBody>
              <a:bodyPr wrap="square" lIns="65023" tIns="65023" rIns="65023" bIns="65023" numCol="1" anchor="ctr">
                <a:noAutofit/>
              </a:bodyPr>
              <a:lstStyle/>
              <a:p>
                <a:endParaRPr/>
              </a:p>
            </p:txBody>
          </p:sp>
          <p:sp>
            <p:nvSpPr>
              <p:cNvPr id="191" name="Square"/>
              <p:cNvSpPr/>
              <p:nvPr/>
            </p:nvSpPr>
            <p:spPr>
              <a:xfrm>
                <a:off x="-42257" y="224639"/>
                <a:ext cx="114220" cy="114220"/>
              </a:xfrm>
              <a:prstGeom prst="rect">
                <a:avLst/>
              </a:prstGeom>
              <a:solidFill>
                <a:srgbClr val="6CADDF"/>
              </a:solidFill>
              <a:ln w="12700" cap="flat">
                <a:noFill/>
                <a:miter lim="400000"/>
              </a:ln>
              <a:effectLst/>
            </p:spPr>
            <p:txBody>
              <a:bodyPr wrap="square" lIns="65023" tIns="65023" rIns="65023" bIns="65023" numCol="1" anchor="ctr">
                <a:noAutofit/>
              </a:bodyPr>
              <a:lstStyle/>
              <a:p>
                <a:endParaRPr/>
              </a:p>
            </p:txBody>
          </p:sp>
          <p:sp>
            <p:nvSpPr>
              <p:cNvPr id="192" name="Square"/>
              <p:cNvSpPr/>
              <p:nvPr/>
            </p:nvSpPr>
            <p:spPr>
              <a:xfrm>
                <a:off x="2073099" y="474027"/>
                <a:ext cx="114220" cy="114220"/>
              </a:xfrm>
              <a:prstGeom prst="rect">
                <a:avLst/>
              </a:prstGeom>
              <a:solidFill>
                <a:srgbClr val="4D4D4D"/>
              </a:solidFill>
              <a:ln w="12700" cap="flat">
                <a:noFill/>
                <a:miter lim="400000"/>
              </a:ln>
              <a:effectLst/>
            </p:spPr>
            <p:txBody>
              <a:bodyPr wrap="square" lIns="65023" tIns="65023" rIns="65023" bIns="65023" numCol="1" anchor="ctr">
                <a:noAutofit/>
              </a:bodyPr>
              <a:lstStyle/>
              <a:p>
                <a:endParaRPr/>
              </a:p>
            </p:txBody>
          </p:sp>
          <p:sp>
            <p:nvSpPr>
              <p:cNvPr id="193" name="Square"/>
              <p:cNvSpPr/>
              <p:nvPr/>
            </p:nvSpPr>
            <p:spPr>
              <a:xfrm>
                <a:off x="1713761" y="1920017"/>
                <a:ext cx="114220" cy="114219"/>
              </a:xfrm>
              <a:prstGeom prst="rect">
                <a:avLst/>
              </a:prstGeom>
              <a:solidFill>
                <a:srgbClr val="005DAA"/>
              </a:solidFill>
              <a:ln w="12700" cap="flat">
                <a:noFill/>
                <a:miter lim="400000"/>
              </a:ln>
              <a:effectLst/>
            </p:spPr>
            <p:txBody>
              <a:bodyPr wrap="square" lIns="65023" tIns="65023" rIns="65023" bIns="65023" numCol="1" anchor="ctr">
                <a:noAutofit/>
              </a:bodyPr>
              <a:lstStyle/>
              <a:p>
                <a:endParaRPr/>
              </a:p>
            </p:txBody>
          </p:sp>
          <p:sp>
            <p:nvSpPr>
              <p:cNvPr id="194" name="Square"/>
              <p:cNvSpPr/>
              <p:nvPr/>
            </p:nvSpPr>
            <p:spPr>
              <a:xfrm>
                <a:off x="2073099" y="959577"/>
                <a:ext cx="114220" cy="114220"/>
              </a:xfrm>
              <a:prstGeom prst="rect">
                <a:avLst/>
              </a:prstGeom>
              <a:solidFill>
                <a:srgbClr val="005DAA"/>
              </a:solidFill>
              <a:ln w="12700" cap="flat">
                <a:noFill/>
                <a:miter lim="400000"/>
              </a:ln>
              <a:effectLst/>
            </p:spPr>
            <p:txBody>
              <a:bodyPr wrap="square" lIns="65023" tIns="65023" rIns="65023" bIns="65023" numCol="1" anchor="ctr">
                <a:noAutofit/>
              </a:bodyPr>
              <a:lstStyle/>
              <a:p>
                <a:endParaRPr/>
              </a:p>
            </p:txBody>
          </p:sp>
          <p:sp>
            <p:nvSpPr>
              <p:cNvPr id="195" name="Square"/>
              <p:cNvSpPr/>
              <p:nvPr/>
            </p:nvSpPr>
            <p:spPr>
              <a:xfrm>
                <a:off x="2753996" y="959577"/>
                <a:ext cx="114220" cy="114220"/>
              </a:xfrm>
              <a:prstGeom prst="rect">
                <a:avLst/>
              </a:prstGeom>
              <a:solidFill>
                <a:srgbClr val="4D4D4D"/>
              </a:solidFill>
              <a:ln w="12700" cap="flat">
                <a:noFill/>
                <a:miter lim="400000"/>
              </a:ln>
              <a:effectLst/>
            </p:spPr>
            <p:txBody>
              <a:bodyPr wrap="square" lIns="65023" tIns="65023" rIns="65023" bIns="65023" numCol="1" anchor="ctr">
                <a:noAutofit/>
              </a:bodyPr>
              <a:lstStyle/>
              <a:p>
                <a:endParaRPr/>
              </a:p>
            </p:txBody>
          </p:sp>
          <p:sp>
            <p:nvSpPr>
              <p:cNvPr id="196" name="Square"/>
              <p:cNvSpPr/>
              <p:nvPr/>
            </p:nvSpPr>
            <p:spPr>
              <a:xfrm>
                <a:off x="-547591" y="2783269"/>
                <a:ext cx="114219" cy="114220"/>
              </a:xfrm>
              <a:prstGeom prst="rect">
                <a:avLst/>
              </a:prstGeom>
              <a:solidFill>
                <a:srgbClr val="4D4D4D"/>
              </a:solidFill>
              <a:ln w="12700" cap="flat">
                <a:noFill/>
                <a:miter lim="400000"/>
              </a:ln>
              <a:effectLst/>
            </p:spPr>
            <p:txBody>
              <a:bodyPr wrap="square" lIns="65023" tIns="65023" rIns="65023" bIns="65023" numCol="1" anchor="ctr">
                <a:noAutofit/>
              </a:bodyPr>
              <a:lstStyle/>
              <a:p>
                <a:endParaRPr/>
              </a:p>
            </p:txBody>
          </p:sp>
          <p:sp>
            <p:nvSpPr>
              <p:cNvPr id="197" name="Square"/>
              <p:cNvSpPr/>
              <p:nvPr/>
            </p:nvSpPr>
            <p:spPr>
              <a:xfrm>
                <a:off x="110565" y="800376"/>
                <a:ext cx="114220" cy="114220"/>
              </a:xfrm>
              <a:prstGeom prst="rect">
                <a:avLst/>
              </a:prstGeom>
              <a:solidFill>
                <a:srgbClr val="005DAA"/>
              </a:solidFill>
              <a:ln w="12700" cap="flat">
                <a:noFill/>
                <a:miter lim="400000"/>
              </a:ln>
              <a:effectLst/>
            </p:spPr>
            <p:txBody>
              <a:bodyPr wrap="square" lIns="65023" tIns="65023" rIns="65023" bIns="65023" numCol="1" anchor="ctr">
                <a:noAutofit/>
              </a:bodyPr>
              <a:lstStyle/>
              <a:p>
                <a:endParaRPr/>
              </a:p>
            </p:txBody>
          </p:sp>
          <p:sp>
            <p:nvSpPr>
              <p:cNvPr id="198" name="Square"/>
              <p:cNvSpPr/>
              <p:nvPr/>
            </p:nvSpPr>
            <p:spPr>
              <a:xfrm>
                <a:off x="473384" y="474027"/>
                <a:ext cx="114220" cy="114220"/>
              </a:xfrm>
              <a:prstGeom prst="rect">
                <a:avLst/>
              </a:prstGeom>
              <a:solidFill>
                <a:srgbClr val="005DAA"/>
              </a:solidFill>
              <a:ln w="12700" cap="flat">
                <a:noFill/>
                <a:miter lim="400000"/>
              </a:ln>
              <a:effectLst/>
            </p:spPr>
            <p:txBody>
              <a:bodyPr wrap="square" lIns="65023" tIns="65023" rIns="65023" bIns="65023" numCol="1" anchor="ctr">
                <a:noAutofit/>
              </a:bodyPr>
              <a:lstStyle/>
              <a:p>
                <a:endParaRPr/>
              </a:p>
            </p:txBody>
          </p:sp>
          <p:sp>
            <p:nvSpPr>
              <p:cNvPr id="199" name="Square"/>
              <p:cNvSpPr/>
              <p:nvPr/>
            </p:nvSpPr>
            <p:spPr>
              <a:xfrm>
                <a:off x="608109" y="800376"/>
                <a:ext cx="114219" cy="114220"/>
              </a:xfrm>
              <a:prstGeom prst="rect">
                <a:avLst/>
              </a:prstGeom>
              <a:solidFill>
                <a:srgbClr val="005DAA"/>
              </a:solidFill>
              <a:ln w="12700" cap="flat">
                <a:noFill/>
                <a:miter lim="400000"/>
              </a:ln>
              <a:effectLst/>
            </p:spPr>
            <p:txBody>
              <a:bodyPr wrap="square" lIns="65023" tIns="65023" rIns="65023" bIns="65023" numCol="1" anchor="ctr">
                <a:noAutofit/>
              </a:bodyPr>
              <a:lstStyle/>
              <a:p>
                <a:endParaRPr/>
              </a:p>
            </p:txBody>
          </p:sp>
          <p:sp>
            <p:nvSpPr>
              <p:cNvPr id="200" name="Square"/>
              <p:cNvSpPr/>
              <p:nvPr/>
            </p:nvSpPr>
            <p:spPr>
              <a:xfrm>
                <a:off x="1273242" y="481540"/>
                <a:ext cx="114219" cy="114220"/>
              </a:xfrm>
              <a:prstGeom prst="rect">
                <a:avLst/>
              </a:prstGeom>
              <a:solidFill>
                <a:srgbClr val="4D4D4D"/>
              </a:solidFill>
              <a:ln w="12700" cap="flat">
                <a:noFill/>
                <a:miter lim="400000"/>
              </a:ln>
              <a:effectLst/>
            </p:spPr>
            <p:txBody>
              <a:bodyPr wrap="square" lIns="65023" tIns="65023" rIns="65023" bIns="65023" numCol="1" anchor="ctr">
                <a:noAutofit/>
              </a:bodyPr>
              <a:lstStyle/>
              <a:p>
                <a:endParaRPr/>
              </a:p>
            </p:txBody>
          </p:sp>
          <p:sp>
            <p:nvSpPr>
              <p:cNvPr id="201" name="Square"/>
              <p:cNvSpPr/>
              <p:nvPr/>
            </p:nvSpPr>
            <p:spPr>
              <a:xfrm>
                <a:off x="1006784" y="317515"/>
                <a:ext cx="114220" cy="114220"/>
              </a:xfrm>
              <a:prstGeom prst="rect">
                <a:avLst/>
              </a:prstGeom>
              <a:solidFill>
                <a:srgbClr val="005DAA"/>
              </a:solidFill>
              <a:ln w="12700" cap="flat">
                <a:noFill/>
                <a:miter lim="400000"/>
              </a:ln>
              <a:effectLst/>
            </p:spPr>
            <p:txBody>
              <a:bodyPr wrap="square" lIns="65023" tIns="65023" rIns="65023" bIns="65023" numCol="1" anchor="ctr">
                <a:noAutofit/>
              </a:bodyPr>
              <a:lstStyle/>
              <a:p>
                <a:endParaRPr/>
              </a:p>
            </p:txBody>
          </p:sp>
          <p:sp>
            <p:nvSpPr>
              <p:cNvPr id="202" name="Square"/>
              <p:cNvSpPr/>
              <p:nvPr/>
            </p:nvSpPr>
            <p:spPr>
              <a:xfrm>
                <a:off x="-349990" y="-88900"/>
                <a:ext cx="114220" cy="114219"/>
              </a:xfrm>
              <a:prstGeom prst="rect">
                <a:avLst/>
              </a:prstGeom>
              <a:solidFill>
                <a:srgbClr val="005DAA"/>
              </a:solidFill>
              <a:ln w="12700" cap="flat">
                <a:noFill/>
                <a:miter lim="400000"/>
              </a:ln>
              <a:effectLst/>
            </p:spPr>
            <p:txBody>
              <a:bodyPr wrap="square" lIns="65023" tIns="65023" rIns="65023" bIns="65023" numCol="1" anchor="ctr">
                <a:noAutofit/>
              </a:bodyPr>
              <a:lstStyle/>
              <a:p>
                <a:endParaRPr/>
              </a:p>
            </p:txBody>
          </p:sp>
          <p:sp>
            <p:nvSpPr>
              <p:cNvPr id="203" name="Square"/>
              <p:cNvSpPr/>
              <p:nvPr/>
            </p:nvSpPr>
            <p:spPr>
              <a:xfrm>
                <a:off x="3279182" y="2450531"/>
                <a:ext cx="114220" cy="114220"/>
              </a:xfrm>
              <a:prstGeom prst="rect">
                <a:avLst/>
              </a:prstGeom>
              <a:solidFill>
                <a:srgbClr val="6CADDF"/>
              </a:solidFill>
              <a:ln w="12700" cap="flat">
                <a:noFill/>
                <a:miter lim="400000"/>
              </a:ln>
              <a:effectLst/>
            </p:spPr>
            <p:txBody>
              <a:bodyPr wrap="square" lIns="65023" tIns="65023" rIns="65023" bIns="65023" numCol="1" anchor="ctr">
                <a:noAutofit/>
              </a:bodyPr>
              <a:lstStyle/>
              <a:p>
                <a:endParaRPr/>
              </a:p>
            </p:txBody>
          </p:sp>
          <p:sp>
            <p:nvSpPr>
              <p:cNvPr id="204" name="Square"/>
              <p:cNvSpPr/>
              <p:nvPr/>
            </p:nvSpPr>
            <p:spPr>
              <a:xfrm>
                <a:off x="-699655" y="3590127"/>
                <a:ext cx="114219" cy="114220"/>
              </a:xfrm>
              <a:prstGeom prst="rect">
                <a:avLst/>
              </a:prstGeom>
              <a:solidFill>
                <a:srgbClr val="6CADDF"/>
              </a:solidFill>
              <a:ln w="12700" cap="flat">
                <a:noFill/>
                <a:miter lim="400000"/>
              </a:ln>
              <a:effectLst/>
            </p:spPr>
            <p:txBody>
              <a:bodyPr wrap="square" lIns="65023" tIns="65023" rIns="65023" bIns="65023" numCol="1" anchor="ctr">
                <a:noAutofit/>
              </a:bodyPr>
              <a:lstStyle/>
              <a:p>
                <a:endParaRPr/>
              </a:p>
            </p:txBody>
          </p:sp>
          <p:sp>
            <p:nvSpPr>
              <p:cNvPr id="205" name="Square"/>
              <p:cNvSpPr/>
              <p:nvPr/>
            </p:nvSpPr>
            <p:spPr>
              <a:xfrm>
                <a:off x="-547591" y="961887"/>
                <a:ext cx="114219" cy="114220"/>
              </a:xfrm>
              <a:prstGeom prst="rect">
                <a:avLst/>
              </a:prstGeom>
              <a:solidFill>
                <a:srgbClr val="6CADDF"/>
              </a:solidFill>
              <a:ln w="12700" cap="flat">
                <a:noFill/>
                <a:miter lim="400000"/>
              </a:ln>
              <a:effectLst/>
            </p:spPr>
            <p:txBody>
              <a:bodyPr wrap="square" lIns="65023" tIns="65023" rIns="65023" bIns="65023" numCol="1" anchor="ctr">
                <a:noAutofit/>
              </a:bodyPr>
              <a:lstStyle/>
              <a:p>
                <a:endParaRPr/>
              </a:p>
            </p:txBody>
          </p:sp>
          <p:sp>
            <p:nvSpPr>
              <p:cNvPr id="206" name="Square"/>
              <p:cNvSpPr/>
              <p:nvPr/>
            </p:nvSpPr>
            <p:spPr>
              <a:xfrm>
                <a:off x="110565" y="2803410"/>
                <a:ext cx="114220" cy="114220"/>
              </a:xfrm>
              <a:prstGeom prst="rect">
                <a:avLst/>
              </a:prstGeom>
              <a:solidFill>
                <a:srgbClr val="005DAA"/>
              </a:solidFill>
              <a:ln w="12700" cap="flat">
                <a:noFill/>
                <a:miter lim="400000"/>
              </a:ln>
              <a:effectLst/>
            </p:spPr>
            <p:txBody>
              <a:bodyPr wrap="square" lIns="65023" tIns="65023" rIns="65023" bIns="65023" numCol="1" anchor="ctr">
                <a:noAutofit/>
              </a:bodyPr>
              <a:lstStyle/>
              <a:p>
                <a:endParaRPr/>
              </a:p>
            </p:txBody>
          </p:sp>
          <p:sp>
            <p:nvSpPr>
              <p:cNvPr id="207" name="Square"/>
              <p:cNvSpPr/>
              <p:nvPr/>
            </p:nvSpPr>
            <p:spPr>
              <a:xfrm>
                <a:off x="473384" y="3023226"/>
                <a:ext cx="114220" cy="114220"/>
              </a:xfrm>
              <a:prstGeom prst="rect">
                <a:avLst/>
              </a:prstGeom>
              <a:solidFill>
                <a:srgbClr val="6CADDF"/>
              </a:solidFill>
              <a:ln w="12700" cap="flat">
                <a:noFill/>
                <a:miter lim="400000"/>
              </a:ln>
              <a:effectLst/>
            </p:spPr>
            <p:txBody>
              <a:bodyPr wrap="square" lIns="65023" tIns="65023" rIns="65023" bIns="65023" numCol="1" anchor="ctr">
                <a:noAutofit/>
              </a:bodyPr>
              <a:lstStyle/>
              <a:p>
                <a:endParaRPr/>
              </a:p>
            </p:txBody>
          </p:sp>
          <p:sp>
            <p:nvSpPr>
              <p:cNvPr id="208" name="Square"/>
              <p:cNvSpPr/>
              <p:nvPr/>
            </p:nvSpPr>
            <p:spPr>
              <a:xfrm>
                <a:off x="1665389" y="2803410"/>
                <a:ext cx="114220" cy="114220"/>
              </a:xfrm>
              <a:prstGeom prst="rect">
                <a:avLst/>
              </a:prstGeom>
              <a:solidFill>
                <a:srgbClr val="6CADDF"/>
              </a:solidFill>
              <a:ln w="12700" cap="flat">
                <a:noFill/>
                <a:miter lim="400000"/>
              </a:ln>
              <a:effectLst/>
            </p:spPr>
            <p:txBody>
              <a:bodyPr wrap="square" lIns="65023" tIns="65023" rIns="65023" bIns="65023" numCol="1" anchor="ctr">
                <a:noAutofit/>
              </a:bodyPr>
              <a:lstStyle/>
              <a:p>
                <a:endParaRPr/>
              </a:p>
            </p:txBody>
          </p:sp>
          <p:sp>
            <p:nvSpPr>
              <p:cNvPr id="209" name="Square"/>
              <p:cNvSpPr/>
              <p:nvPr/>
            </p:nvSpPr>
            <p:spPr>
              <a:xfrm>
                <a:off x="1273242" y="1130712"/>
                <a:ext cx="114219" cy="114220"/>
              </a:xfrm>
              <a:prstGeom prst="rect">
                <a:avLst/>
              </a:prstGeom>
              <a:solidFill>
                <a:srgbClr val="6CADDF"/>
              </a:solidFill>
              <a:ln w="12700" cap="flat">
                <a:noFill/>
                <a:miter lim="400000"/>
              </a:ln>
              <a:effectLst/>
            </p:spPr>
            <p:txBody>
              <a:bodyPr wrap="square" lIns="65023" tIns="65023" rIns="65023" bIns="65023" numCol="1" anchor="ctr">
                <a:noAutofit/>
              </a:bodyPr>
              <a:lstStyle/>
              <a:p>
                <a:endParaRPr/>
              </a:p>
            </p:txBody>
          </p:sp>
          <p:sp>
            <p:nvSpPr>
              <p:cNvPr id="210" name="Square"/>
              <p:cNvSpPr/>
              <p:nvPr/>
            </p:nvSpPr>
            <p:spPr>
              <a:xfrm>
                <a:off x="2615790" y="1372370"/>
                <a:ext cx="114220" cy="114220"/>
              </a:xfrm>
              <a:prstGeom prst="rect">
                <a:avLst/>
              </a:prstGeom>
              <a:solidFill>
                <a:srgbClr val="6CADDF"/>
              </a:solidFill>
              <a:ln w="12700" cap="flat">
                <a:noFill/>
                <a:miter lim="400000"/>
              </a:ln>
              <a:effectLst/>
            </p:spPr>
            <p:txBody>
              <a:bodyPr wrap="square" lIns="65023" tIns="65023" rIns="65023" bIns="65023" numCol="1" anchor="ctr">
                <a:noAutofit/>
              </a:bodyPr>
              <a:lstStyle/>
              <a:p>
                <a:endParaRPr/>
              </a:p>
            </p:txBody>
          </p:sp>
        </p:grpSp>
        <p:sp>
          <p:nvSpPr>
            <p:cNvPr id="212" name="Line"/>
            <p:cNvSpPr/>
            <p:nvPr/>
          </p:nvSpPr>
          <p:spPr>
            <a:xfrm>
              <a:off x="0" y="-1"/>
              <a:ext cx="10078119" cy="129527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145" y="21600"/>
                  </a:lnTo>
                  <a:lnTo>
                    <a:pt x="21600" y="21599"/>
                  </a:lnTo>
                </a:path>
              </a:pathLst>
            </a:custGeom>
            <a:noFill/>
            <a:ln w="76200" cap="flat">
              <a:solidFill>
                <a:srgbClr val="B3B3B3"/>
              </a:solidFill>
              <a:prstDash val="solid"/>
              <a:round/>
            </a:ln>
            <a:effectLst/>
          </p:spPr>
          <p:txBody>
            <a:bodyPr wrap="square" lIns="65023" tIns="65023" rIns="65023" bIns="65023" numCol="1" anchor="t">
              <a:noAutofit/>
            </a:bodyPr>
            <a:lstStyle/>
            <a:p>
              <a:endParaRPr/>
            </a:p>
          </p:txBody>
        </p:sp>
        <p:sp>
          <p:nvSpPr>
            <p:cNvPr id="213" name="Line"/>
            <p:cNvSpPr/>
            <p:nvPr/>
          </p:nvSpPr>
          <p:spPr>
            <a:xfrm rot="10800000" flipH="1">
              <a:off x="12700" y="3301931"/>
              <a:ext cx="10078119" cy="129527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145" y="21600"/>
                  </a:lnTo>
                  <a:lnTo>
                    <a:pt x="21600" y="21599"/>
                  </a:lnTo>
                </a:path>
              </a:pathLst>
            </a:custGeom>
            <a:noFill/>
            <a:ln w="76200" cap="flat">
              <a:solidFill>
                <a:srgbClr val="B3B3B3"/>
              </a:solidFill>
              <a:prstDash val="solid"/>
              <a:round/>
            </a:ln>
            <a:effectLst/>
          </p:spPr>
          <p:txBody>
            <a:bodyPr wrap="square" lIns="65023" tIns="65023" rIns="65023" bIns="65023" numCol="1" anchor="t">
              <a:noAutofit/>
            </a:bodyPr>
            <a:lstStyle/>
            <a:p>
              <a:endParaRPr/>
            </a:p>
          </p:txBody>
        </p:sp>
      </p:gr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6" name="Image" descr="Image"/>
          <p:cNvPicPr>
            <a:picLocks noChangeAspect="1"/>
          </p:cNvPicPr>
          <p:nvPr/>
        </p:nvPicPr>
        <p:blipFill>
          <a:blip r:embed="rId2">
            <a:extLst/>
          </a:blip>
          <a:stretch>
            <a:fillRect/>
          </a:stretch>
        </p:blipFill>
        <p:spPr>
          <a:xfrm>
            <a:off x="6767429" y="1845846"/>
            <a:ext cx="5511755" cy="5511754"/>
          </a:xfrm>
          <a:prstGeom prst="rect">
            <a:avLst/>
          </a:prstGeom>
          <a:ln w="12700">
            <a:miter lim="400000"/>
          </a:ln>
        </p:spPr>
      </p:pic>
      <p:sp>
        <p:nvSpPr>
          <p:cNvPr id="217" name="Footer Placeholder 4"/>
          <p:cNvSpPr txBox="1"/>
          <p:nvPr/>
        </p:nvSpPr>
        <p:spPr>
          <a:xfrm>
            <a:off x="4330598" y="8968339"/>
            <a:ext cx="4642168" cy="295149"/>
          </a:xfrm>
          <a:prstGeom prst="rect">
            <a:avLst/>
          </a:prstGeom>
          <a:ln w="12700">
            <a:miter lim="400000"/>
          </a:ln>
          <a:extLst>
            <a:ext uri="{C572A759-6A51-4108-AA02-DFA0A04FC94B}">
              <ma14:wrappingTextBoxFlag xmlns:ma14="http://schemas.microsoft.com/office/mac/drawingml/2011/main" xmlns="" val="1"/>
            </a:ext>
          </a:extLst>
        </p:spPr>
        <p:txBody>
          <a:bodyPr lIns="65023" tIns="65023" rIns="65023" bIns="65023" anchor="ctr">
            <a:spAutoFit/>
          </a:bodyPr>
          <a:lstStyle>
            <a:lvl1pPr algn="ctr">
              <a:defRPr sz="1100">
                <a:solidFill>
                  <a:srgbClr val="636463"/>
                </a:solidFill>
                <a:latin typeface="Verdana"/>
                <a:ea typeface="Verdana"/>
                <a:cs typeface="Verdana"/>
                <a:sym typeface="Verdana"/>
              </a:defRPr>
            </a:lvl1pPr>
          </a:lstStyle>
          <a:p>
            <a:r>
              <a:t>Copyright © 2018 Argus Media group. All rights reserved.</a:t>
            </a:r>
          </a:p>
        </p:txBody>
      </p:sp>
      <p:sp>
        <p:nvSpPr>
          <p:cNvPr id="218" name="Content Placeholder 1"/>
          <p:cNvSpPr txBox="1">
            <a:spLocks noGrp="1"/>
          </p:cNvSpPr>
          <p:nvPr>
            <p:ph type="body" sz="half" idx="1"/>
          </p:nvPr>
        </p:nvSpPr>
        <p:spPr>
          <a:xfrm>
            <a:off x="866986" y="1625601"/>
            <a:ext cx="5527041" cy="5190245"/>
          </a:xfrm>
          <a:prstGeom prst="rect">
            <a:avLst/>
          </a:prstGeom>
        </p:spPr>
        <p:txBody>
          <a:bodyPr/>
          <a:lstStyle/>
          <a:p>
            <a:pPr marL="457200" indent="-457200">
              <a:lnSpc>
                <a:spcPct val="90000"/>
              </a:lnSpc>
              <a:defRPr sz="2000"/>
            </a:pPr>
            <a:r>
              <a:t>Under a volume-weighted average system, an increased pool of market data is accorded different volume weightings (in brackets).</a:t>
            </a:r>
          </a:p>
          <a:p>
            <a:pPr marL="457200" indent="-457200">
              <a:lnSpc>
                <a:spcPct val="90000"/>
              </a:lnSpc>
              <a:defRPr sz="2000"/>
            </a:pPr>
            <a:r>
              <a:t>Data is sorted into four tiers. Fixed price transactions with a full audit trail receive full weighting; floating price transactions are next; then screen bids/offers.  </a:t>
            </a:r>
          </a:p>
          <a:p>
            <a:pPr marL="457200" indent="-457200">
              <a:lnSpc>
                <a:spcPct val="90000"/>
              </a:lnSpc>
              <a:defRPr sz="2000"/>
            </a:pPr>
            <a:r>
              <a:t>As a fall-back (&lt;7 data points in top three tiers), bilateral bids and offers may be used at a low weight (5%).</a:t>
            </a:r>
          </a:p>
          <a:p>
            <a:pPr marL="457200" indent="-457200">
              <a:lnSpc>
                <a:spcPct val="90000"/>
              </a:lnSpc>
              <a:defRPr sz="2000"/>
            </a:pPr>
            <a:r>
              <a:t>Outliers are statistically determined and automatically removed from the average</a:t>
            </a:r>
          </a:p>
        </p:txBody>
      </p:sp>
      <p:sp>
        <p:nvSpPr>
          <p:cNvPr id="219" name="Title 2"/>
          <p:cNvSpPr txBox="1">
            <a:spLocks noGrp="1"/>
          </p:cNvSpPr>
          <p:nvPr>
            <p:ph type="title"/>
          </p:nvPr>
        </p:nvSpPr>
        <p:spPr>
          <a:xfrm>
            <a:off x="866986" y="433493"/>
            <a:ext cx="11379201" cy="866987"/>
          </a:xfrm>
          <a:prstGeom prst="rect">
            <a:avLst/>
          </a:prstGeom>
        </p:spPr>
        <p:txBody>
          <a:bodyPr/>
          <a:lstStyle/>
          <a:p>
            <a:r>
              <a:t>Methodology in brief: how is data weighted?</a:t>
            </a:r>
          </a:p>
        </p:txBody>
      </p:sp>
      <p:sp>
        <p:nvSpPr>
          <p:cNvPr id="220" name="テキスト ボックス 16"/>
          <p:cNvSpPr txBox="1"/>
          <p:nvPr/>
        </p:nvSpPr>
        <p:spPr>
          <a:xfrm>
            <a:off x="10471669" y="6505235"/>
            <a:ext cx="2020919" cy="1348619"/>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rmAutofit/>
          </a:bodyPr>
          <a:lstStyle/>
          <a:p>
            <a:pPr defTabSz="914400">
              <a:defRPr sz="1400" b="1">
                <a:latin typeface="Verdana"/>
                <a:ea typeface="Verdana"/>
                <a:cs typeface="Verdana"/>
                <a:sym typeface="Verdana"/>
              </a:defRPr>
            </a:pPr>
            <a:r>
              <a:t>Trade data </a:t>
            </a:r>
          </a:p>
          <a:p>
            <a:pPr defTabSz="914400">
              <a:defRPr sz="1400" b="1">
                <a:latin typeface="Verdana"/>
                <a:ea typeface="Verdana"/>
                <a:cs typeface="Verdana"/>
                <a:sym typeface="Verdana"/>
              </a:defRPr>
            </a:pPr>
            <a:r>
              <a:t>(bids and offers) </a:t>
            </a:r>
          </a:p>
          <a:p>
            <a:pPr defTabSz="914400">
              <a:defRPr sz="1400" b="1">
                <a:latin typeface="Verdana"/>
                <a:ea typeface="Verdana"/>
                <a:cs typeface="Verdana"/>
                <a:sym typeface="Verdana"/>
              </a:defRPr>
            </a:pPr>
            <a:r>
              <a:t>and indicative levels (5%)</a:t>
            </a:r>
          </a:p>
        </p:txBody>
      </p:sp>
      <p:sp>
        <p:nvSpPr>
          <p:cNvPr id="221" name="直線コネクタ 18"/>
          <p:cNvSpPr/>
          <p:nvPr/>
        </p:nvSpPr>
        <p:spPr>
          <a:xfrm flipH="1">
            <a:off x="10051756" y="7028271"/>
            <a:ext cx="258419" cy="1"/>
          </a:xfrm>
          <a:prstGeom prst="line">
            <a:avLst/>
          </a:prstGeom>
          <a:ln w="12700">
            <a:solidFill>
              <a:srgbClr val="000000"/>
            </a:solidFill>
            <a:headEnd type="arrow"/>
          </a:ln>
        </p:spPr>
        <p:txBody>
          <a:bodyPr lIns="45719" rIns="45719"/>
          <a:lstStyle/>
          <a:p>
            <a:pPr defTabSz="914400">
              <a:defRPr sz="1800"/>
            </a:pPr>
            <a:endParaRPr/>
          </a:p>
        </p:txBody>
      </p:sp>
      <p:sp>
        <p:nvSpPr>
          <p:cNvPr id="222" name="E-Platform trades…"/>
          <p:cNvSpPr txBox="1"/>
          <p:nvPr/>
        </p:nvSpPr>
        <p:spPr>
          <a:xfrm>
            <a:off x="7502388" y="2583894"/>
            <a:ext cx="4041837" cy="472441"/>
          </a:xfrm>
          <a:prstGeom prst="rect">
            <a:avLst/>
          </a:prstGeom>
          <a:ln w="12700">
            <a:miter lim="400000"/>
          </a:ln>
          <a:extLst>
            <a:ext uri="{C572A759-6A51-4108-AA02-DFA0A04FC94B}">
              <ma14:wrappingTextBoxFlag xmlns:ma14="http://schemas.microsoft.com/office/mac/drawingml/2011/main" xmlns="" val="1"/>
            </a:ext>
          </a:extLst>
        </p:spPr>
        <p:txBody>
          <a:bodyPr lIns="45719" rIns="45719" anchor="ctr">
            <a:spAutoFit/>
          </a:bodyPr>
          <a:lstStyle/>
          <a:p>
            <a:pPr algn="ctr" defTabSz="914400">
              <a:defRPr sz="1200" b="1" cap="all">
                <a:solidFill>
                  <a:srgbClr val="FFFFFF"/>
                </a:solidFill>
                <a:latin typeface="Verdana"/>
                <a:ea typeface="Verdana"/>
                <a:cs typeface="Verdana"/>
                <a:sym typeface="Verdana"/>
              </a:defRPr>
            </a:pPr>
            <a:r>
              <a:t>E-Platform trades</a:t>
            </a:r>
          </a:p>
          <a:p>
            <a:pPr algn="ctr" defTabSz="914400">
              <a:defRPr sz="1200" b="1" cap="all">
                <a:solidFill>
                  <a:srgbClr val="FFFFFF"/>
                </a:solidFill>
                <a:latin typeface="Verdana"/>
                <a:ea typeface="Verdana"/>
                <a:cs typeface="Verdana"/>
                <a:sym typeface="Verdana"/>
              </a:defRPr>
            </a:pPr>
            <a:r>
              <a:t>Bilateral trades (100%)</a:t>
            </a:r>
          </a:p>
        </p:txBody>
      </p:sp>
      <p:sp>
        <p:nvSpPr>
          <p:cNvPr id="223" name="Floating trades…"/>
          <p:cNvSpPr txBox="1"/>
          <p:nvPr/>
        </p:nvSpPr>
        <p:spPr>
          <a:xfrm>
            <a:off x="7502388" y="3982342"/>
            <a:ext cx="4041837" cy="472441"/>
          </a:xfrm>
          <a:prstGeom prst="rect">
            <a:avLst/>
          </a:prstGeom>
          <a:ln w="12700">
            <a:miter lim="400000"/>
          </a:ln>
          <a:extLst>
            <a:ext uri="{C572A759-6A51-4108-AA02-DFA0A04FC94B}">
              <ma14:wrappingTextBoxFlag xmlns:ma14="http://schemas.microsoft.com/office/mac/drawingml/2011/main" xmlns="" val="1"/>
            </a:ext>
          </a:extLst>
        </p:spPr>
        <p:txBody>
          <a:bodyPr lIns="45719" rIns="45719" anchor="ctr">
            <a:spAutoFit/>
          </a:bodyPr>
          <a:lstStyle/>
          <a:p>
            <a:pPr algn="ctr" defTabSz="914400">
              <a:defRPr sz="1200" b="1" cap="all">
                <a:solidFill>
                  <a:srgbClr val="FFFFFF"/>
                </a:solidFill>
                <a:latin typeface="Verdana"/>
                <a:ea typeface="Verdana"/>
                <a:cs typeface="Verdana"/>
                <a:sym typeface="Verdana"/>
              </a:defRPr>
            </a:pPr>
            <a:r>
              <a:t>Floating trades</a:t>
            </a:r>
          </a:p>
          <a:p>
            <a:pPr algn="ctr" defTabSz="914400">
              <a:defRPr sz="1200" b="1" cap="all">
                <a:solidFill>
                  <a:srgbClr val="FFFFFF"/>
                </a:solidFill>
                <a:latin typeface="Verdana"/>
                <a:ea typeface="Verdana"/>
                <a:cs typeface="Verdana"/>
                <a:sym typeface="Verdana"/>
              </a:defRPr>
            </a:pPr>
            <a:r>
              <a:t>bids/offers (50%)</a:t>
            </a:r>
          </a:p>
        </p:txBody>
      </p:sp>
      <p:sp>
        <p:nvSpPr>
          <p:cNvPr id="224" name="Platform Bid/Offer (20%)"/>
          <p:cNvSpPr txBox="1"/>
          <p:nvPr/>
        </p:nvSpPr>
        <p:spPr>
          <a:xfrm>
            <a:off x="8512847" y="5355389"/>
            <a:ext cx="2020919" cy="472441"/>
          </a:xfrm>
          <a:prstGeom prst="rect">
            <a:avLst/>
          </a:prstGeom>
          <a:ln w="12700">
            <a:miter lim="400000"/>
          </a:ln>
          <a:extLst>
            <a:ext uri="{C572A759-6A51-4108-AA02-DFA0A04FC94B}">
              <ma14:wrappingTextBoxFlag xmlns:ma14="http://schemas.microsoft.com/office/mac/drawingml/2011/main" xmlns="" val="1"/>
            </a:ext>
          </a:extLst>
        </p:spPr>
        <p:txBody>
          <a:bodyPr lIns="45719" rIns="45719" anchor="ctr">
            <a:spAutoFit/>
          </a:bodyPr>
          <a:lstStyle>
            <a:lvl1pPr algn="ctr" defTabSz="914400">
              <a:defRPr sz="1200" b="1" cap="all">
                <a:solidFill>
                  <a:srgbClr val="FFFFFF"/>
                </a:solidFill>
                <a:latin typeface="Verdana"/>
                <a:ea typeface="Verdana"/>
                <a:cs typeface="Verdana"/>
                <a:sym typeface="Verdana"/>
              </a:defRPr>
            </a:lvl1pPr>
          </a:lstStyle>
          <a:p>
            <a:r>
              <a:t>Platform Bid/Offer (20%)</a:t>
            </a:r>
          </a:p>
        </p:txBody>
      </p:sp>
      <p:sp>
        <p:nvSpPr>
          <p:cNvPr id="225" name="テキスト ボックス 9"/>
          <p:cNvSpPr txBox="1"/>
          <p:nvPr/>
        </p:nvSpPr>
        <p:spPr>
          <a:xfrm>
            <a:off x="9291381" y="6505260"/>
            <a:ext cx="463851" cy="48502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rmAutofit/>
          </a:bodyPr>
          <a:lstStyle>
            <a:lvl1pPr algn="ctr" defTabSz="905255">
              <a:defRPr sz="1386" b="1">
                <a:solidFill>
                  <a:srgbClr val="FFFFFF"/>
                </a:solidFill>
                <a:latin typeface="Verdana"/>
                <a:ea typeface="Verdana"/>
                <a:cs typeface="Verdana"/>
                <a:sym typeface="Verdana"/>
              </a:defRPr>
            </a:lvl1pPr>
          </a:lstStyle>
          <a:p>
            <a:r>
              <a:t>Fall-back</a:t>
            </a:r>
          </a:p>
        </p:txBody>
      </p:sp>
    </p:spTree>
  </p:cSld>
  <p:clrMapOvr>
    <a:masterClrMapping/>
  </p:clrMapOvr>
  <p:transition spd="med"/>
</p:sld>
</file>

<file path=ppt/theme/theme1.xml><?xml version="1.0" encoding="utf-8"?>
<a:theme xmlns:a="http://schemas.openxmlformats.org/drawingml/2006/main" name="Argus 4x3 template July 2017">
  <a:themeElements>
    <a:clrScheme name="Argus 4x3 template July 2017">
      <a:dk1>
        <a:srgbClr val="000000"/>
      </a:dk1>
      <a:lt1>
        <a:srgbClr val="000000"/>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Argus 4x3 template July 2017">
      <a:majorFont>
        <a:latin typeface="Calibri"/>
        <a:ea typeface="Calibri"/>
        <a:cs typeface="Calibri"/>
      </a:majorFont>
      <a:minorFont>
        <a:latin typeface="Helvetica"/>
        <a:ea typeface="Helvetica"/>
        <a:cs typeface="Helvetica"/>
      </a:minorFont>
    </a:fontScheme>
    <a:fmtScheme name="Argus 4x3 template July 2017">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35000"/>
              </a:srgbClr>
            </a:outerShdw>
          </a:effectLst>
        </a:effectStyle>
        <a:effectStyle>
          <a:effectLst>
            <a:outerShdw blurRad="50800" dist="254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50800" dist="25400" dir="5400000" rotWithShape="0">
            <a:srgbClr val="000000">
              <a:alpha val="35000"/>
            </a:srgbClr>
          </a:outerShdw>
        </a:effectLst>
        <a:sp3d/>
      </a:spPr>
      <a:bodyPr rot="0" spcFirstLastPara="1" vertOverflow="overflow" horzOverflow="overflow" vert="horz" wrap="square" lIns="65023" tIns="65023" rIns="65023" bIns="65023" numCol="1" spcCol="38100" rtlCol="0" anchor="ctr">
        <a:spAutoFit/>
      </a:bodyPr>
      <a:lstStyle>
        <a:defPPr marL="0" marR="0" indent="0" algn="l" defTabSz="130048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50800" dist="254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0" tIns="0" rIns="0" bIns="0" numCol="1" spcCol="38100" rtlCol="0" anchor="t">
        <a:normAutofit/>
      </a:bodyPr>
      <a:lstStyle>
        <a:defPPr marL="0" marR="0" indent="0" algn="l" defTabSz="130048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Argus 4x3 template July 2017">
  <a:themeElements>
    <a:clrScheme name="Argus 4x3 template July 2017">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Argus 4x3 template July 2017">
      <a:majorFont>
        <a:latin typeface="Calibri"/>
        <a:ea typeface="Calibri"/>
        <a:cs typeface="Calibri"/>
      </a:majorFont>
      <a:minorFont>
        <a:latin typeface="Helvetica"/>
        <a:ea typeface="Helvetica"/>
        <a:cs typeface="Helvetica"/>
      </a:minorFont>
    </a:fontScheme>
    <a:fmtScheme name="Argus 4x3 template July 2017">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35000"/>
              </a:srgbClr>
            </a:outerShdw>
          </a:effectLst>
        </a:effectStyle>
        <a:effectStyle>
          <a:effectLst>
            <a:outerShdw blurRad="50800" dist="254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50800" dist="25400" dir="5400000" rotWithShape="0">
            <a:srgbClr val="000000">
              <a:alpha val="35000"/>
            </a:srgbClr>
          </a:outerShdw>
        </a:effectLst>
        <a:sp3d/>
      </a:spPr>
      <a:bodyPr rot="0" spcFirstLastPara="1" vertOverflow="overflow" horzOverflow="overflow" vert="horz" wrap="square" lIns="65023" tIns="65023" rIns="65023" bIns="65023" numCol="1" spcCol="38100" rtlCol="0" anchor="ctr">
        <a:spAutoFit/>
      </a:bodyPr>
      <a:lstStyle>
        <a:defPPr marL="0" marR="0" indent="0" algn="l" defTabSz="130048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50800" dist="254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0" tIns="0" rIns="0" bIns="0" numCol="1" spcCol="38100" rtlCol="0" anchor="t">
        <a:normAutofit/>
      </a:bodyPr>
      <a:lstStyle>
        <a:defPPr marL="0" marR="0" indent="0" algn="l" defTabSz="130048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2</TotalTime>
  <Words>2173</Words>
  <Application>Microsoft Office PowerPoint</Application>
  <PresentationFormat>Custom</PresentationFormat>
  <Paragraphs>331</Paragraphs>
  <Slides>20</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20</vt:i4>
      </vt:variant>
    </vt:vector>
  </HeadingPairs>
  <TitlesOfParts>
    <vt:vector size="28" baseType="lpstr">
      <vt:lpstr>Arial</vt:lpstr>
      <vt:lpstr>Calibri</vt:lpstr>
      <vt:lpstr>Courier New</vt:lpstr>
      <vt:lpstr>Gill Sans MT</vt:lpstr>
      <vt:lpstr>Times New Roman</vt:lpstr>
      <vt:lpstr>Trebuchet MS</vt:lpstr>
      <vt:lpstr>Verdana</vt:lpstr>
      <vt:lpstr>Argus 4x3 template July 2017</vt:lpstr>
      <vt:lpstr>PowerPoint Presentation</vt:lpstr>
      <vt:lpstr>Argus Media group notices</vt:lpstr>
      <vt:lpstr>Agenda</vt:lpstr>
      <vt:lpstr>Company introduction</vt:lpstr>
      <vt:lpstr>Global, Market-focused, Independent</vt:lpstr>
      <vt:lpstr>Methodology </vt:lpstr>
      <vt:lpstr>Argus ICX62pc index: Evolved and ready for use</vt:lpstr>
      <vt:lpstr>The Argus ICX™62pc Iron Ore Index: Principles</vt:lpstr>
      <vt:lpstr>Methodology in brief: how is data weighted?</vt:lpstr>
      <vt:lpstr>Methodology in brief: how is data normalized?</vt:lpstr>
      <vt:lpstr>Methodology in brief: How are ViM determined?</vt:lpstr>
      <vt:lpstr>Methodology in brief: Floating price normalization </vt:lpstr>
      <vt:lpstr>Methodology in brief: Why use floating price prices?</vt:lpstr>
      <vt:lpstr>Lump premium</vt:lpstr>
      <vt:lpstr>Transparency</vt:lpstr>
      <vt:lpstr>A highly transparent index</vt:lpstr>
      <vt:lpstr>Monthly data audit supports cross industry trust</vt:lpstr>
      <vt:lpstr>Deals, bids &amp; offers table </vt:lpstr>
      <vt:lpstr>Three Global Metals Products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Janice Crucian</dc:creator>
  <cp:lastModifiedBy>Janice Crucian</cp:lastModifiedBy>
  <cp:revision>2</cp:revision>
  <dcterms:modified xsi:type="dcterms:W3CDTF">2018-08-07T15:35:54Z</dcterms:modified>
</cp:coreProperties>
</file>